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8" r:id="rId20"/>
    <p:sldId id="277" r:id="rId21"/>
    <p:sldId id="272" r:id="rId22"/>
    <p:sldId id="273" r:id="rId23"/>
    <p:sldId id="274" r:id="rId24"/>
    <p:sldId id="276" r:id="rId2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46" autoAdjust="0"/>
    <p:restoredTop sz="94660"/>
  </p:normalViewPr>
  <p:slideViewPr>
    <p:cSldViewPr snapToGrid="0">
      <p:cViewPr>
        <p:scale>
          <a:sx n="70" d="100"/>
          <a:sy n="70" d="100"/>
        </p:scale>
        <p:origin x="-2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Graziano\Documents\2)%20Pessoais%20e%20Instit\Institucional\Apresentacoes%20-%20Palestras\ABECE\Palestra%20Paredes%20de%20Concreto\Capacidade%20de%20Paredes%20-%20Diagrama%20Momento%20Curvatura.rev3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plotArea>
      <c:layout>
        <c:manualLayout>
          <c:layoutTarget val="inner"/>
          <c:xMode val="edge"/>
          <c:yMode val="edge"/>
          <c:x val="0.17354157890757482"/>
          <c:y val="0.12721862148183871"/>
          <c:w val="0.7692567750018906"/>
          <c:h val="0.71046571559507465"/>
        </c:manualLayout>
      </c:layout>
      <c:scatterChart>
        <c:scatterStyle val="smoothMarker"/>
        <c:ser>
          <c:idx val="1"/>
          <c:order val="1"/>
          <c:tx>
            <c:v>M2d</c:v>
          </c:tx>
          <c:marker>
            <c:symbol val="none"/>
          </c:marker>
          <c:xVal>
            <c:numRef>
              <c:f>MomeCurvatura!$C$21:$C$45</c:f>
              <c:numCache>
                <c:formatCode>0.00000</c:formatCode>
                <c:ptCount val="25"/>
                <c:pt idx="0">
                  <c:v>2.8147500000000008E-3</c:v>
                </c:pt>
                <c:pt idx="1">
                  <c:v>5.6295000000000017E-3</c:v>
                </c:pt>
                <c:pt idx="2">
                  <c:v>8.4442500000000021E-3</c:v>
                </c:pt>
                <c:pt idx="3">
                  <c:v>1.1259000000000003E-2</c:v>
                </c:pt>
                <c:pt idx="4">
                  <c:v>1.4073749999999999E-2</c:v>
                </c:pt>
                <c:pt idx="5">
                  <c:v>1.6888500000000015E-2</c:v>
                </c:pt>
                <c:pt idx="6">
                  <c:v>1.9703250000000012E-2</c:v>
                </c:pt>
                <c:pt idx="7">
                  <c:v>2.2518000000000007E-2</c:v>
                </c:pt>
                <c:pt idx="8">
                  <c:v>2.5332750000000008E-2</c:v>
                </c:pt>
                <c:pt idx="9">
                  <c:v>2.8147500000000009E-2</c:v>
                </c:pt>
                <c:pt idx="10">
                  <c:v>3.0962250000000011E-2</c:v>
                </c:pt>
                <c:pt idx="11">
                  <c:v>3.3777000000000022E-2</c:v>
                </c:pt>
                <c:pt idx="12">
                  <c:v>3.659175000000002E-2</c:v>
                </c:pt>
                <c:pt idx="13">
                  <c:v>3.9406500000000025E-2</c:v>
                </c:pt>
                <c:pt idx="14">
                  <c:v>4.2221250000000016E-2</c:v>
                </c:pt>
                <c:pt idx="15">
                  <c:v>4.5036000000000041E-2</c:v>
                </c:pt>
                <c:pt idx="16">
                  <c:v>4.7850750000000032E-2</c:v>
                </c:pt>
                <c:pt idx="17">
                  <c:v>5.0665500000000023E-2</c:v>
                </c:pt>
                <c:pt idx="18">
                  <c:v>5.3480250000000035E-2</c:v>
                </c:pt>
                <c:pt idx="19">
                  <c:v>5.6295000000000033E-2</c:v>
                </c:pt>
                <c:pt idx="20">
                  <c:v>5.9109750000000037E-2</c:v>
                </c:pt>
                <c:pt idx="21">
                  <c:v>6.1924500000000042E-2</c:v>
                </c:pt>
                <c:pt idx="22">
                  <c:v>6.4739250000000081E-2</c:v>
                </c:pt>
                <c:pt idx="23">
                  <c:v>6.7554000000000086E-2</c:v>
                </c:pt>
                <c:pt idx="24">
                  <c:v>7.0368750000000077E-2</c:v>
                </c:pt>
              </c:numCache>
            </c:numRef>
          </c:xVal>
          <c:yVal>
            <c:numRef>
              <c:f>MomeCurvatura!$K$21:$K$45</c:f>
              <c:numCache>
                <c:formatCode>0.000</c:formatCode>
                <c:ptCount val="25"/>
                <c:pt idx="0">
                  <c:v>2.0146918632749995</c:v>
                </c:pt>
                <c:pt idx="1">
                  <c:v>2.2148691810954539</c:v>
                </c:pt>
                <c:pt idx="2">
                  <c:v>2.4150464989159075</c:v>
                </c:pt>
                <c:pt idx="3">
                  <c:v>2.6152238167363642</c:v>
                </c:pt>
                <c:pt idx="4">
                  <c:v>2.8154011345568164</c:v>
                </c:pt>
                <c:pt idx="5">
                  <c:v>3.0155784523772722</c:v>
                </c:pt>
                <c:pt idx="6">
                  <c:v>3.2157557701977266</c:v>
                </c:pt>
                <c:pt idx="7">
                  <c:v>3.4159330880181797</c:v>
                </c:pt>
                <c:pt idx="8">
                  <c:v>3.616110405838636</c:v>
                </c:pt>
                <c:pt idx="9">
                  <c:v>3.8162877236590895</c:v>
                </c:pt>
                <c:pt idx="10">
                  <c:v>4.0164650414795453</c:v>
                </c:pt>
                <c:pt idx="11">
                  <c:v>4.2166423593000024</c:v>
                </c:pt>
                <c:pt idx="12">
                  <c:v>4.4168196771204506</c:v>
                </c:pt>
                <c:pt idx="13">
                  <c:v>4.6169969949409095</c:v>
                </c:pt>
                <c:pt idx="14">
                  <c:v>4.817174312761364</c:v>
                </c:pt>
                <c:pt idx="15">
                  <c:v>5.0173516305818175</c:v>
                </c:pt>
                <c:pt idx="16">
                  <c:v>5.2175289484022711</c:v>
                </c:pt>
                <c:pt idx="17">
                  <c:v>5.4177062662227256</c:v>
                </c:pt>
                <c:pt idx="18">
                  <c:v>5.6178835840431827</c:v>
                </c:pt>
                <c:pt idx="19">
                  <c:v>5.8180609018636398</c:v>
                </c:pt>
                <c:pt idx="20">
                  <c:v>6.0182382196840916</c:v>
                </c:pt>
                <c:pt idx="21">
                  <c:v>6.2184155375045442</c:v>
                </c:pt>
                <c:pt idx="22">
                  <c:v>6.4185928553250005</c:v>
                </c:pt>
                <c:pt idx="23">
                  <c:v>6.618770173145454</c:v>
                </c:pt>
                <c:pt idx="24">
                  <c:v>6.8189474909659085</c:v>
                </c:pt>
              </c:numCache>
            </c:numRef>
          </c:yVal>
          <c:smooth val="1"/>
        </c:ser>
        <c:axId val="81339520"/>
        <c:axId val="81341440"/>
      </c:scatterChart>
      <c:scatterChart>
        <c:scatterStyle val="lineMarker"/>
        <c:ser>
          <c:idx val="0"/>
          <c:order val="0"/>
          <c:tx>
            <c:v>Diagrama Momento Curvatura</c:v>
          </c:tx>
          <c:marker>
            <c:symbol val="x"/>
            <c:size val="7"/>
          </c:marker>
          <c:xVal>
            <c:numRef>
              <c:f>MomeCurvatura!$C$21:$C$45</c:f>
              <c:numCache>
                <c:formatCode>0.00000</c:formatCode>
                <c:ptCount val="25"/>
                <c:pt idx="0">
                  <c:v>2.8147500000000008E-3</c:v>
                </c:pt>
                <c:pt idx="1">
                  <c:v>5.6295000000000017E-3</c:v>
                </c:pt>
                <c:pt idx="2">
                  <c:v>8.4442500000000021E-3</c:v>
                </c:pt>
                <c:pt idx="3">
                  <c:v>1.1259000000000003E-2</c:v>
                </c:pt>
                <c:pt idx="4">
                  <c:v>1.4073749999999999E-2</c:v>
                </c:pt>
                <c:pt idx="5">
                  <c:v>1.6888500000000015E-2</c:v>
                </c:pt>
                <c:pt idx="6">
                  <c:v>1.9703250000000012E-2</c:v>
                </c:pt>
                <c:pt idx="7">
                  <c:v>2.2518000000000007E-2</c:v>
                </c:pt>
                <c:pt idx="8">
                  <c:v>2.5332750000000008E-2</c:v>
                </c:pt>
                <c:pt idx="9">
                  <c:v>2.8147500000000009E-2</c:v>
                </c:pt>
                <c:pt idx="10">
                  <c:v>3.0962250000000011E-2</c:v>
                </c:pt>
                <c:pt idx="11">
                  <c:v>3.3777000000000022E-2</c:v>
                </c:pt>
                <c:pt idx="12">
                  <c:v>3.659175000000002E-2</c:v>
                </c:pt>
                <c:pt idx="13">
                  <c:v>3.9406500000000025E-2</c:v>
                </c:pt>
                <c:pt idx="14">
                  <c:v>4.2221250000000016E-2</c:v>
                </c:pt>
                <c:pt idx="15">
                  <c:v>4.5036000000000041E-2</c:v>
                </c:pt>
                <c:pt idx="16">
                  <c:v>4.7850750000000032E-2</c:v>
                </c:pt>
                <c:pt idx="17">
                  <c:v>5.0665500000000023E-2</c:v>
                </c:pt>
                <c:pt idx="18">
                  <c:v>5.3480250000000035E-2</c:v>
                </c:pt>
                <c:pt idx="19">
                  <c:v>5.6295000000000033E-2</c:v>
                </c:pt>
                <c:pt idx="20">
                  <c:v>5.9109750000000037E-2</c:v>
                </c:pt>
                <c:pt idx="21">
                  <c:v>6.1924500000000042E-2</c:v>
                </c:pt>
                <c:pt idx="22">
                  <c:v>6.4739250000000081E-2</c:v>
                </c:pt>
                <c:pt idx="23">
                  <c:v>6.7554000000000086E-2</c:v>
                </c:pt>
                <c:pt idx="24">
                  <c:v>7.0368750000000077E-2</c:v>
                </c:pt>
              </c:numCache>
            </c:numRef>
          </c:xVal>
          <c:yVal>
            <c:numRef>
              <c:f>MomeCurvatura!$I$21:$I$45</c:f>
              <c:numCache>
                <c:formatCode>0.000</c:formatCode>
                <c:ptCount val="25"/>
                <c:pt idx="0">
                  <c:v>0.73732984349707975</c:v>
                </c:pt>
                <c:pt idx="1">
                  <c:v>1.4665409629886674</c:v>
                </c:pt>
                <c:pt idx="2">
                  <c:v>2.1272309106017619</c:v>
                </c:pt>
                <c:pt idx="3">
                  <c:v>2.5449076654493612</c:v>
                </c:pt>
                <c:pt idx="4">
                  <c:v>2.8231915783324641</c:v>
                </c:pt>
                <c:pt idx="5">
                  <c:v>3.0226739740985487</c:v>
                </c:pt>
                <c:pt idx="6">
                  <c:v>3.1722226724807081</c:v>
                </c:pt>
                <c:pt idx="7">
                  <c:v>3.2875139036755852</c:v>
                </c:pt>
                <c:pt idx="8">
                  <c:v>3.3778084291386361</c:v>
                </c:pt>
                <c:pt idx="9">
                  <c:v>3.4489372756812067</c:v>
                </c:pt>
                <c:pt idx="10">
                  <c:v>3.5046681684463792</c:v>
                </c:pt>
                <c:pt idx="11">
                  <c:v>3.5475377401509167</c:v>
                </c:pt>
                <c:pt idx="12">
                  <c:v>3.5808160170299481</c:v>
                </c:pt>
                <c:pt idx="13">
                  <c:v>3.6073248351980132</c:v>
                </c:pt>
                <c:pt idx="14">
                  <c:v>3.6285593480635852</c:v>
                </c:pt>
                <c:pt idx="15">
                  <c:v>3.646197598318607</c:v>
                </c:pt>
                <c:pt idx="16">
                  <c:v>3.6605376019070683</c:v>
                </c:pt>
                <c:pt idx="17">
                  <c:v>3.6726938602940589</c:v>
                </c:pt>
                <c:pt idx="18">
                  <c:v>3.6831298217317254</c:v>
                </c:pt>
                <c:pt idx="19">
                  <c:v>3.6918816483972154</c:v>
                </c:pt>
                <c:pt idx="20">
                  <c:v>3.6992886641432929</c:v>
                </c:pt>
                <c:pt idx="21">
                  <c:v>3.7059127834978534</c:v>
                </c:pt>
                <c:pt idx="22">
                  <c:v>3.7117654487401142</c:v>
                </c:pt>
                <c:pt idx="23">
                  <c:v>3.7168434222267965</c:v>
                </c:pt>
                <c:pt idx="24">
                  <c:v>3.7211433017843789</c:v>
                </c:pt>
              </c:numCache>
            </c:numRef>
          </c:yVal>
        </c:ser>
        <c:ser>
          <c:idx val="2"/>
          <c:order val="2"/>
          <c:tx>
            <c:v>Rupturas</c:v>
          </c:tx>
          <c:spPr>
            <a:ln>
              <a:noFill/>
            </a:ln>
          </c:spPr>
          <c:marker>
            <c:symbol val="none"/>
          </c:marker>
          <c:dLbls>
            <c:txPr>
              <a:bodyPr rot="-5400000" vert="horz"/>
              <a:lstStyle/>
              <a:p>
                <a:pPr>
                  <a:defRPr/>
                </a:pPr>
                <a:endParaRPr lang="pt-BR"/>
              </a:p>
            </c:txPr>
            <c:dLblPos val="t"/>
            <c:showVal val="1"/>
          </c:dLbls>
          <c:xVal>
            <c:numRef>
              <c:f>'MomeCurv-ELU2'!$C$21:$C$45</c:f>
              <c:numCache>
                <c:formatCode>0.00000</c:formatCode>
                <c:ptCount val="25"/>
                <c:pt idx="0">
                  <c:v>2.8147500000000008E-3</c:v>
                </c:pt>
                <c:pt idx="1">
                  <c:v>5.6295000000000017E-3</c:v>
                </c:pt>
                <c:pt idx="2">
                  <c:v>8.4442500000000021E-3</c:v>
                </c:pt>
                <c:pt idx="3">
                  <c:v>1.1259000000000003E-2</c:v>
                </c:pt>
                <c:pt idx="4">
                  <c:v>1.4073749999999999E-2</c:v>
                </c:pt>
                <c:pt idx="5">
                  <c:v>1.6888500000000015E-2</c:v>
                </c:pt>
                <c:pt idx="6">
                  <c:v>1.9703250000000012E-2</c:v>
                </c:pt>
                <c:pt idx="7">
                  <c:v>2.2518000000000007E-2</c:v>
                </c:pt>
                <c:pt idx="8">
                  <c:v>2.5332750000000008E-2</c:v>
                </c:pt>
                <c:pt idx="9">
                  <c:v>2.8147500000000009E-2</c:v>
                </c:pt>
                <c:pt idx="10">
                  <c:v>3.0962250000000011E-2</c:v>
                </c:pt>
                <c:pt idx="11">
                  <c:v>3.3777000000000022E-2</c:v>
                </c:pt>
                <c:pt idx="12">
                  <c:v>3.659175000000002E-2</c:v>
                </c:pt>
                <c:pt idx="13">
                  <c:v>3.9406500000000025E-2</c:v>
                </c:pt>
                <c:pt idx="14">
                  <c:v>4.2221250000000016E-2</c:v>
                </c:pt>
                <c:pt idx="15">
                  <c:v>4.5036000000000041E-2</c:v>
                </c:pt>
                <c:pt idx="16">
                  <c:v>4.7850750000000032E-2</c:v>
                </c:pt>
                <c:pt idx="17">
                  <c:v>5.0665500000000023E-2</c:v>
                </c:pt>
                <c:pt idx="18">
                  <c:v>5.3480250000000035E-2</c:v>
                </c:pt>
                <c:pt idx="19">
                  <c:v>5.6295000000000033E-2</c:v>
                </c:pt>
                <c:pt idx="20">
                  <c:v>5.9109750000000037E-2</c:v>
                </c:pt>
                <c:pt idx="21">
                  <c:v>6.1924500000000042E-2</c:v>
                </c:pt>
                <c:pt idx="22">
                  <c:v>6.4739250000000081E-2</c:v>
                </c:pt>
                <c:pt idx="23">
                  <c:v>6.7554000000000086E-2</c:v>
                </c:pt>
                <c:pt idx="24">
                  <c:v>7.0368750000000077E-2</c:v>
                </c:pt>
              </c:numCache>
            </c:numRef>
          </c:xVal>
          <c:yVal>
            <c:numRef>
              <c:f>'MomeCurv-ELU2'!$N$21:$N$45</c:f>
              <c:numCache>
                <c:formatCode>0.00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 formatCode="0.000">
                  <c:v>0</c:v>
                </c:pt>
                <c:pt idx="14" formatCode="0.000">
                  <c:v>0</c:v>
                </c:pt>
                <c:pt idx="15" formatCode="0.000">
                  <c:v>0</c:v>
                </c:pt>
                <c:pt idx="16" formatCode="0.000">
                  <c:v>3.0946449582801865</c:v>
                </c:pt>
                <c:pt idx="17" formatCode="0.000">
                  <c:v>3.1037416446347281</c:v>
                </c:pt>
                <c:pt idx="18" formatCode="0.000">
                  <c:v>3.1117429685107596</c:v>
                </c:pt>
                <c:pt idx="19" formatCode="0.000">
                  <c:v>3.1187713363634666</c:v>
                </c:pt>
                <c:pt idx="20" formatCode="0.000">
                  <c:v>3.1247953176583811</c:v>
                </c:pt>
                <c:pt idx="21" formatCode="0.000">
                  <c:v>3.1297823385675652</c:v>
                </c:pt>
                <c:pt idx="22" formatCode="0.000">
                  <c:v>3.1339580510144938</c:v>
                </c:pt>
                <c:pt idx="23" formatCode="0.000">
                  <c:v>3.1378248826435438</c:v>
                </c:pt>
                <c:pt idx="24" formatCode="0.000">
                  <c:v>3.1413791714043939</c:v>
                </c:pt>
              </c:numCache>
            </c:numRef>
          </c:yVal>
        </c:ser>
        <c:ser>
          <c:idx val="3"/>
          <c:order val="3"/>
          <c:tx>
            <c:v>ELU2</c:v>
          </c:tx>
          <c:spPr>
            <a:ln>
              <a:solidFill>
                <a:srgbClr val="FF0000"/>
              </a:solidFill>
            </a:ln>
          </c:spPr>
          <c:xVal>
            <c:numRef>
              <c:f>'MomeCurv-ELU2'!$C$21:$C$45</c:f>
              <c:numCache>
                <c:formatCode>0.00000</c:formatCode>
                <c:ptCount val="25"/>
                <c:pt idx="0">
                  <c:v>2.8147500000000008E-3</c:v>
                </c:pt>
                <c:pt idx="1">
                  <c:v>5.6295000000000017E-3</c:v>
                </c:pt>
                <c:pt idx="2">
                  <c:v>8.4442500000000021E-3</c:v>
                </c:pt>
                <c:pt idx="3">
                  <c:v>1.1259000000000003E-2</c:v>
                </c:pt>
                <c:pt idx="4">
                  <c:v>1.4073749999999999E-2</c:v>
                </c:pt>
                <c:pt idx="5">
                  <c:v>1.6888500000000015E-2</c:v>
                </c:pt>
                <c:pt idx="6">
                  <c:v>1.9703250000000012E-2</c:v>
                </c:pt>
                <c:pt idx="7">
                  <c:v>2.2518000000000007E-2</c:v>
                </c:pt>
                <c:pt idx="8">
                  <c:v>2.5332750000000008E-2</c:v>
                </c:pt>
                <c:pt idx="9">
                  <c:v>2.8147500000000009E-2</c:v>
                </c:pt>
                <c:pt idx="10">
                  <c:v>3.0962250000000011E-2</c:v>
                </c:pt>
                <c:pt idx="11">
                  <c:v>3.3777000000000022E-2</c:v>
                </c:pt>
                <c:pt idx="12">
                  <c:v>3.659175000000002E-2</c:v>
                </c:pt>
                <c:pt idx="13">
                  <c:v>3.9406500000000025E-2</c:v>
                </c:pt>
                <c:pt idx="14">
                  <c:v>4.2221250000000016E-2</c:v>
                </c:pt>
                <c:pt idx="15">
                  <c:v>4.5036000000000041E-2</c:v>
                </c:pt>
                <c:pt idx="16">
                  <c:v>4.7850750000000032E-2</c:v>
                </c:pt>
                <c:pt idx="17">
                  <c:v>5.0665500000000023E-2</c:v>
                </c:pt>
                <c:pt idx="18">
                  <c:v>5.3480250000000035E-2</c:v>
                </c:pt>
                <c:pt idx="19">
                  <c:v>5.6295000000000033E-2</c:v>
                </c:pt>
                <c:pt idx="20">
                  <c:v>5.9109750000000037E-2</c:v>
                </c:pt>
                <c:pt idx="21">
                  <c:v>6.1924500000000042E-2</c:v>
                </c:pt>
                <c:pt idx="22">
                  <c:v>6.4739250000000081E-2</c:v>
                </c:pt>
                <c:pt idx="23">
                  <c:v>6.7554000000000086E-2</c:v>
                </c:pt>
                <c:pt idx="24">
                  <c:v>7.0368750000000077E-2</c:v>
                </c:pt>
              </c:numCache>
            </c:numRef>
          </c:xVal>
          <c:yVal>
            <c:numRef>
              <c:f>'MomeCurv-ELU2'!$I$21:$I$45</c:f>
              <c:numCache>
                <c:formatCode>0.000</c:formatCode>
                <c:ptCount val="25"/>
                <c:pt idx="0">
                  <c:v>0.49875618092422275</c:v>
                </c:pt>
                <c:pt idx="1">
                  <c:v>0.99033545478726337</c:v>
                </c:pt>
                <c:pt idx="2">
                  <c:v>1.4673993385380613</c:v>
                </c:pt>
                <c:pt idx="3">
                  <c:v>1.9205095806389527</c:v>
                </c:pt>
                <c:pt idx="4">
                  <c:v>2.2640662377507592</c:v>
                </c:pt>
                <c:pt idx="5">
                  <c:v>2.5016184449278587</c:v>
                </c:pt>
                <c:pt idx="6">
                  <c:v>2.6702001410260214</c:v>
                </c:pt>
                <c:pt idx="7">
                  <c:v>2.7892713514652341</c:v>
                </c:pt>
                <c:pt idx="8">
                  <c:v>2.8712458273901222</c:v>
                </c:pt>
                <c:pt idx="9">
                  <c:v>2.9300675139288423</c:v>
                </c:pt>
                <c:pt idx="10">
                  <c:v>2.9737718831262829</c:v>
                </c:pt>
                <c:pt idx="11">
                  <c:v>3.0066969073114782</c:v>
                </c:pt>
                <c:pt idx="12">
                  <c:v>3.0326704953412826</c:v>
                </c:pt>
                <c:pt idx="13">
                  <c:v>3.0532359349404135</c:v>
                </c:pt>
                <c:pt idx="14">
                  <c:v>3.0695128982484943</c:v>
                </c:pt>
                <c:pt idx="15">
                  <c:v>3.0833078101334723</c:v>
                </c:pt>
                <c:pt idx="16">
                  <c:v>3.0946449582801865</c:v>
                </c:pt>
                <c:pt idx="17">
                  <c:v>3.1037416446347281</c:v>
                </c:pt>
                <c:pt idx="18">
                  <c:v>3.1117429685107596</c:v>
                </c:pt>
                <c:pt idx="19">
                  <c:v>3.1187713363634666</c:v>
                </c:pt>
                <c:pt idx="20">
                  <c:v>3.1247953176583811</c:v>
                </c:pt>
                <c:pt idx="21">
                  <c:v>3.1297823385675652</c:v>
                </c:pt>
                <c:pt idx="22">
                  <c:v>3.1339580510144938</c:v>
                </c:pt>
                <c:pt idx="23">
                  <c:v>3.1378248826435438</c:v>
                </c:pt>
                <c:pt idx="24">
                  <c:v>3.1413791714043939</c:v>
                </c:pt>
              </c:numCache>
            </c:numRef>
          </c:yVal>
        </c:ser>
        <c:ser>
          <c:idx val="4"/>
          <c:order val="4"/>
          <c:tx>
            <c:v>Diagrama Modulado</c:v>
          </c:tx>
          <c:spPr>
            <a:ln>
              <a:solidFill>
                <a:schemeClr val="tx2">
                  <a:lumMod val="50000"/>
                </a:schemeClr>
              </a:solidFill>
              <a:prstDash val="dash"/>
            </a:ln>
          </c:spPr>
          <c:xVal>
            <c:numRef>
              <c:f>MomeCurvatura!$C$21:$C$45</c:f>
              <c:numCache>
                <c:formatCode>0.00000</c:formatCode>
                <c:ptCount val="25"/>
                <c:pt idx="0">
                  <c:v>2.8147500000000008E-3</c:v>
                </c:pt>
                <c:pt idx="1">
                  <c:v>5.6295000000000017E-3</c:v>
                </c:pt>
                <c:pt idx="2">
                  <c:v>8.4442500000000021E-3</c:v>
                </c:pt>
                <c:pt idx="3">
                  <c:v>1.1259000000000003E-2</c:v>
                </c:pt>
                <c:pt idx="4">
                  <c:v>1.4073749999999999E-2</c:v>
                </c:pt>
                <c:pt idx="5">
                  <c:v>1.6888500000000015E-2</c:v>
                </c:pt>
                <c:pt idx="6">
                  <c:v>1.9703250000000012E-2</c:v>
                </c:pt>
                <c:pt idx="7">
                  <c:v>2.2518000000000007E-2</c:v>
                </c:pt>
                <c:pt idx="8">
                  <c:v>2.5332750000000008E-2</c:v>
                </c:pt>
                <c:pt idx="9">
                  <c:v>2.8147500000000009E-2</c:v>
                </c:pt>
                <c:pt idx="10">
                  <c:v>3.0962250000000011E-2</c:v>
                </c:pt>
                <c:pt idx="11">
                  <c:v>3.3777000000000022E-2</c:v>
                </c:pt>
                <c:pt idx="12">
                  <c:v>3.659175000000002E-2</c:v>
                </c:pt>
                <c:pt idx="13">
                  <c:v>3.9406500000000025E-2</c:v>
                </c:pt>
                <c:pt idx="14">
                  <c:v>4.2221250000000016E-2</c:v>
                </c:pt>
                <c:pt idx="15">
                  <c:v>4.5036000000000041E-2</c:v>
                </c:pt>
                <c:pt idx="16">
                  <c:v>4.7850750000000032E-2</c:v>
                </c:pt>
                <c:pt idx="17">
                  <c:v>5.0665500000000023E-2</c:v>
                </c:pt>
                <c:pt idx="18">
                  <c:v>5.3480250000000035E-2</c:v>
                </c:pt>
                <c:pt idx="19">
                  <c:v>5.6295000000000033E-2</c:v>
                </c:pt>
                <c:pt idx="20">
                  <c:v>5.9109750000000037E-2</c:v>
                </c:pt>
                <c:pt idx="21">
                  <c:v>6.1924500000000042E-2</c:v>
                </c:pt>
                <c:pt idx="22">
                  <c:v>6.4739250000000081E-2</c:v>
                </c:pt>
                <c:pt idx="23">
                  <c:v>6.7554000000000086E-2</c:v>
                </c:pt>
                <c:pt idx="24">
                  <c:v>7.0368750000000077E-2</c:v>
                </c:pt>
              </c:numCache>
            </c:numRef>
          </c:xVal>
          <c:yVal>
            <c:numRef>
              <c:f>MomeCurvatura!$O$21:$O$45</c:f>
              <c:numCache>
                <c:formatCode>0.000</c:formatCode>
                <c:ptCount val="25"/>
                <c:pt idx="0">
                  <c:v>0.73732984349707975</c:v>
                </c:pt>
                <c:pt idx="1">
                  <c:v>1.4665409629886674</c:v>
                </c:pt>
                <c:pt idx="2">
                  <c:v>2.1272309106017619</c:v>
                </c:pt>
                <c:pt idx="3">
                  <c:v>2.5449076654493612</c:v>
                </c:pt>
                <c:pt idx="4">
                  <c:v>2.8231915783324641</c:v>
                </c:pt>
                <c:pt idx="5">
                  <c:v>3.0226739740985487</c:v>
                </c:pt>
                <c:pt idx="6">
                  <c:v>3.0946449582801865</c:v>
                </c:pt>
                <c:pt idx="7">
                  <c:v>3.0946449582801865</c:v>
                </c:pt>
                <c:pt idx="8">
                  <c:v>3.0946449582801865</c:v>
                </c:pt>
                <c:pt idx="9">
                  <c:v>3.0946449582801865</c:v>
                </c:pt>
                <c:pt idx="10">
                  <c:v>3.0946449582801865</c:v>
                </c:pt>
                <c:pt idx="11">
                  <c:v>3.0946449582801865</c:v>
                </c:pt>
                <c:pt idx="12">
                  <c:v>3.0946449582801865</c:v>
                </c:pt>
                <c:pt idx="13">
                  <c:v>3.0946449582801865</c:v>
                </c:pt>
                <c:pt idx="14">
                  <c:v>3.0946449582801865</c:v>
                </c:pt>
                <c:pt idx="15">
                  <c:v>3.0946449582801865</c:v>
                </c:pt>
                <c:pt idx="16">
                  <c:v>3.0946449582801865</c:v>
                </c:pt>
                <c:pt idx="17">
                  <c:v>3.0946449582801865</c:v>
                </c:pt>
                <c:pt idx="18">
                  <c:v>3.0946449582801865</c:v>
                </c:pt>
                <c:pt idx="19">
                  <c:v>3.0946449582801865</c:v>
                </c:pt>
                <c:pt idx="20">
                  <c:v>3.0946449582801865</c:v>
                </c:pt>
                <c:pt idx="21">
                  <c:v>3.0946449582801865</c:v>
                </c:pt>
                <c:pt idx="22">
                  <c:v>3.0946449582801865</c:v>
                </c:pt>
                <c:pt idx="23">
                  <c:v>3.0946449582801865</c:v>
                </c:pt>
                <c:pt idx="24">
                  <c:v>3.0946449582801865</c:v>
                </c:pt>
              </c:numCache>
            </c:numRef>
          </c:yVal>
        </c:ser>
        <c:axId val="81339520"/>
        <c:axId val="81341440"/>
      </c:scatterChart>
      <c:valAx>
        <c:axId val="81339520"/>
        <c:scaling>
          <c:orientation val="minMax"/>
        </c:scaling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Curvatura</a:t>
                </a:r>
              </a:p>
            </c:rich>
          </c:tx>
          <c:layout/>
        </c:title>
        <c:numFmt formatCode="0.00%" sourceLinked="0"/>
        <c:tickLblPos val="nextTo"/>
        <c:crossAx val="81341440"/>
        <c:crosses val="autoZero"/>
        <c:crossBetween val="midCat"/>
      </c:valAx>
      <c:valAx>
        <c:axId val="81341440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Momento</a:t>
                </a:r>
              </a:p>
            </c:rich>
          </c:tx>
          <c:layout/>
        </c:title>
        <c:numFmt formatCode="0.00" sourceLinked="0"/>
        <c:tickLblPos val="nextTo"/>
        <c:crossAx val="81339520"/>
        <c:crosses val="autoZero"/>
        <c:crossBetween val="midCat"/>
      </c:valAx>
    </c:plotArea>
    <c:plotVisOnly val="1"/>
    <c:dispBlanksAs val="gap"/>
  </c:chart>
  <c:spPr>
    <a:solidFill>
      <a:schemeClr val="bg1">
        <a:alpha val="92000"/>
      </a:schemeClr>
    </a:solidFill>
  </c:sp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0.66578</cdr:x>
      <cdr:y>0.56719</cdr:y>
    </cdr:from>
    <cdr:to>
      <cdr:x>0.84633</cdr:x>
      <cdr:y>0.73417</cdr:y>
    </cdr:to>
    <cdr:grpSp>
      <cdr:nvGrpSpPr>
        <cdr:cNvPr id="5" name="Grupo 4"/>
        <cdr:cNvGrpSpPr/>
      </cdr:nvGrpSpPr>
      <cdr:grpSpPr>
        <a:xfrm xmlns:a="http://schemas.openxmlformats.org/drawingml/2006/main">
          <a:off x="4852167" y="2411275"/>
          <a:ext cx="1315797" cy="709883"/>
          <a:chOff x="4852167" y="2411275"/>
          <a:chExt cx="1315797" cy="709883"/>
        </a:xfrm>
      </cdr:grpSpPr>
      <cdr:sp macro="" textlink="">
        <cdr:nvSpPr>
          <cdr:cNvPr id="2" name="CaixaDeTexto 26"/>
          <cdr:cNvSpPr txBox="1"/>
        </cdr:nvSpPr>
        <cdr:spPr>
          <a:xfrm xmlns:a="http://schemas.openxmlformats.org/drawingml/2006/main">
            <a:off x="5236234" y="2751826"/>
            <a:ext cx="931730" cy="369332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pt-BR" dirty="0" smtClean="0"/>
              <a:t>0,85.</a:t>
            </a:r>
            <a:r>
              <a:rPr lang="pt-BR" dirty="0" err="1" smtClean="0"/>
              <a:t>fcd</a:t>
            </a:r>
            <a:endParaRPr lang="pt-BR" dirty="0" smtClean="0"/>
          </a:p>
        </cdr:txBody>
      </cdr:sp>
      <cdr:sp macro="" textlink="">
        <cdr:nvSpPr>
          <cdr:cNvPr id="4" name="Conector de seta reta 3"/>
          <cdr:cNvSpPr/>
        </cdr:nvSpPr>
        <cdr:spPr>
          <a:xfrm xmlns:a="http://schemas.openxmlformats.org/drawingml/2006/main" rot="16200000" flipV="1">
            <a:off x="4761589" y="2501853"/>
            <a:ext cx="534839" cy="353684"/>
          </a:xfrm>
          <a:prstGeom xmlns:a="http://schemas.openxmlformats.org/drawingml/2006/main" prst="straightConnector1">
            <a:avLst/>
          </a:prstGeom>
          <a:ln xmlns:a="http://schemas.openxmlformats.org/drawingml/2006/main">
            <a:tailEnd type="arrow"/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vertOverflow="clip"/>
          <a:lstStyle xmlns:a="http://schemas.openxmlformats.org/drawingml/2006/main"/>
          <a:p xmlns:a="http://schemas.openxmlformats.org/drawingml/2006/main">
            <a:endParaRPr lang="pt-BR"/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CFCF0-7F3F-4D45-BBC7-756C7C858B29}" type="datetimeFigureOut">
              <a:rPr lang="pt-BR" smtClean="0"/>
              <a:pPr/>
              <a:t>02/02/2011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D586B-95BA-4894-8619-00CD3D8E1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Francisco Paulo </a:t>
            </a:r>
            <a:r>
              <a:rPr lang="pt-BR" dirty="0" err="1" smtClean="0"/>
              <a:t>Graziano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 Francisco Paulo Graziano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EDIFÍCIOS EM PAREDES DE CONCRETO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ESTUDO DA </a:t>
            </a:r>
          </a:p>
          <a:p>
            <a:r>
              <a:rPr lang="pt-BR" dirty="0" smtClean="0"/>
              <a:t>NORMALIZAÇÃO</a:t>
            </a:r>
          </a:p>
          <a:p>
            <a:r>
              <a:rPr lang="pt-BR" dirty="0" smtClean="0"/>
              <a:t>Conceituação e Dimensionamento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TEMAS A  SEREM ABORDADOS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8143" y="2473657"/>
            <a:ext cx="8229600" cy="2944504"/>
          </a:xfrm>
        </p:spPr>
        <p:txBody>
          <a:bodyPr/>
          <a:lstStyle/>
          <a:p>
            <a:r>
              <a:rPr lang="pt-BR" dirty="0" smtClean="0"/>
              <a:t>Base normativa brasileira de apoio</a:t>
            </a:r>
          </a:p>
          <a:p>
            <a:r>
              <a:rPr lang="pt-BR" dirty="0" smtClean="0"/>
              <a:t>Expressões de dimensionamento – solicitações normais</a:t>
            </a:r>
          </a:p>
          <a:p>
            <a:r>
              <a:rPr lang="pt-BR" dirty="0" smtClean="0"/>
              <a:t>Solicitações </a:t>
            </a:r>
            <a:r>
              <a:rPr lang="pt-BR" dirty="0" smtClean="0"/>
              <a:t>tangenciais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Base normativa brasileira de apoio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Todas as hipóteses e adoções estão calcadas no texto ou no espírito técnico que norteou a </a:t>
            </a:r>
          </a:p>
          <a:p>
            <a:pPr>
              <a:buNone/>
            </a:pPr>
            <a:r>
              <a:rPr lang="pt-BR" dirty="0" smtClean="0"/>
              <a:t>    NBR-6118 em sua última e importante revisão de 2003.</a:t>
            </a:r>
          </a:p>
          <a:p>
            <a:r>
              <a:rPr lang="pt-BR" dirty="0" smtClean="0"/>
              <a:t>Para assim proceder o seguinte raciocínio lógico foi adotado, ou seja, subdividir a estrutura em duas regiões segundo a </a:t>
            </a:r>
            <a:r>
              <a:rPr lang="pt-BR" dirty="0" smtClean="0"/>
              <a:t>intensidade </a:t>
            </a:r>
            <a:r>
              <a:rPr lang="pt-BR" dirty="0" smtClean="0"/>
              <a:t>das solicitações das paredes tomadas como chapas</a:t>
            </a:r>
            <a:r>
              <a:rPr lang="pt-BR" dirty="0" smtClean="0"/>
              <a:t>:</a:t>
            </a:r>
          </a:p>
          <a:p>
            <a:pPr>
              <a:buNone/>
            </a:pPr>
            <a:endParaRPr lang="pt-BR" dirty="0" smtClean="0"/>
          </a:p>
          <a:p>
            <a:pPr lvl="1"/>
            <a:r>
              <a:rPr lang="pt-BR" dirty="0" smtClean="0"/>
              <a:t>Regiões tipo A </a:t>
            </a:r>
          </a:p>
          <a:p>
            <a:pPr lvl="1"/>
            <a:r>
              <a:rPr lang="pt-BR" dirty="0" smtClean="0"/>
              <a:t>Regiões tipo B</a:t>
            </a:r>
            <a:endParaRPr lang="pt-BR" baseline="-2500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Regiões tipo 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pt-BR" b="1" dirty="0" smtClean="0">
                <a:solidFill>
                  <a:srgbClr val="0070C0"/>
                </a:solidFill>
              </a:rPr>
              <a:t>Baixo nível de tensões normais solicitantes de tração.</a:t>
            </a:r>
          </a:p>
          <a:p>
            <a:pPr marL="857250" lvl="2" indent="-457200">
              <a:buFont typeface="+mj-lt"/>
              <a:buAutoNum type="arabicPeriod"/>
            </a:pPr>
            <a:r>
              <a:rPr lang="pt-BR" dirty="0" smtClean="0"/>
              <a:t>tensões normais solicitantes de tração em valor de cálculo nas combinações de ELU com intensidade igual ou inferior a 0,85.</a:t>
            </a:r>
            <a:r>
              <a:rPr lang="pt-BR" dirty="0" err="1" smtClean="0"/>
              <a:t>f</a:t>
            </a:r>
            <a:r>
              <a:rPr lang="pt-BR" baseline="-25000" dirty="0" err="1" smtClean="0"/>
              <a:t>ctd</a:t>
            </a:r>
            <a:r>
              <a:rPr lang="pt-BR" dirty="0" smtClean="0"/>
              <a:t> conforme capítulo 24- NBR6118</a:t>
            </a:r>
          </a:p>
          <a:p>
            <a:pPr marL="857250" lvl="2" indent="-457200">
              <a:buFont typeface="+mj-lt"/>
              <a:buAutoNum type="arabicPeriod"/>
            </a:pPr>
            <a:r>
              <a:rPr lang="pt-BR" dirty="0" smtClean="0"/>
              <a:t>tensões normais solicitantes de tração em valor de cálculo nas combinações de ELS com intensidade igual ou inferior a </a:t>
            </a:r>
            <a:r>
              <a:rPr lang="pt-BR" dirty="0" err="1" smtClean="0"/>
              <a:t>f</a:t>
            </a:r>
            <a:r>
              <a:rPr lang="pt-BR" baseline="-25000" dirty="0" err="1" smtClean="0"/>
              <a:t>ctm</a:t>
            </a:r>
            <a:r>
              <a:rPr lang="pt-BR" dirty="0" smtClean="0"/>
              <a:t> .</a:t>
            </a:r>
            <a:endParaRPr lang="pt-BR" baseline="-25000" dirty="0" smtClean="0"/>
          </a:p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dirty="0" smtClean="0"/>
              <a:t>02/02/2011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645" y="1597269"/>
            <a:ext cx="8496944" cy="43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Regiões tipo 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dirty="0" smtClean="0"/>
              <a:t>02/02/2011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60" y="1799133"/>
            <a:ext cx="9081440" cy="254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 flipV="1">
            <a:off x="536028" y="2401936"/>
            <a:ext cx="4808482" cy="45719"/>
          </a:xfrm>
          <a:prstGeom prst="rect">
            <a:avLst/>
          </a:prstGeom>
          <a:solidFill>
            <a:srgbClr val="FF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Regiões tipo B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dirty="0" smtClean="0"/>
              <a:t>02/02/2011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Sempre que as condições de adoção de região tipo A não puderem ser admitidas. Nestes casos, a postura é a de dimensionamento de peças estruturais </a:t>
            </a:r>
            <a:r>
              <a:rPr lang="pt-BR" dirty="0" smtClean="0"/>
              <a:t>usuais </a:t>
            </a:r>
            <a:r>
              <a:rPr lang="pt-BR" dirty="0" smtClean="0"/>
              <a:t>de concreto armado (regiões tipo B)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7</a:t>
            </a:fld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371475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16832"/>
            <a:ext cx="315758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5508104" y="5301208"/>
            <a:ext cx="216024" cy="2160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5508104" y="5733256"/>
            <a:ext cx="216024" cy="2160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5796136" y="5229200"/>
            <a:ext cx="1095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Regiões A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796136" y="5651956"/>
            <a:ext cx="1095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Regiões B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11560" y="5805264"/>
            <a:ext cx="3638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Elevação esquemática de um edifício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5004048" y="1700808"/>
            <a:ext cx="228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Aberturas nas paredes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Ilustração de alguns exemplos das Regiões A e B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Lista de algumas regiões tipo B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/>
          <a:lstStyle/>
          <a:p>
            <a:r>
              <a:rPr lang="pt-BR" dirty="0" smtClean="0"/>
              <a:t>Lajes, vigas e vergas</a:t>
            </a:r>
          </a:p>
          <a:p>
            <a:r>
              <a:rPr lang="pt-BR" dirty="0" smtClean="0"/>
              <a:t>Encontros verticais entre paredes</a:t>
            </a:r>
          </a:p>
          <a:p>
            <a:r>
              <a:rPr lang="pt-BR" dirty="0" smtClean="0"/>
              <a:t>Bordas livres de paredes</a:t>
            </a:r>
          </a:p>
          <a:p>
            <a:r>
              <a:rPr lang="pt-BR" dirty="0" smtClean="0"/>
              <a:t>Aberturas em paredes</a:t>
            </a:r>
          </a:p>
          <a:p>
            <a:r>
              <a:rPr lang="pt-BR" dirty="0" smtClean="0"/>
              <a:t>Paredes próximas às transições de cargas ou forma.</a:t>
            </a:r>
          </a:p>
          <a:p>
            <a:r>
              <a:rPr lang="pt-BR" dirty="0" smtClean="0"/>
              <a:t>Blocos e vigas de transição ou de fundações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427" y="2813122"/>
            <a:ext cx="8229600" cy="1143000"/>
          </a:xfrm>
        </p:spPr>
        <p:txBody>
          <a:bodyPr/>
          <a:lstStyle/>
          <a:p>
            <a:r>
              <a:rPr lang="pt-BR" dirty="0" smtClean="0"/>
              <a:t>Solicitação normal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4000" dirty="0" smtClean="0"/>
              <a:t>Expressões de dimensionamento – solicitações normais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 smtClean="0"/>
              <a:t>PRÁTICA RECOMENDADA PARA PROJETO DE PAREDES DE CONCRETO ATÉ 5 PAVIMENTOS </a:t>
            </a:r>
          </a:p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899592" y="2852936"/>
            <a:ext cx="6098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Situação restrita a 5 pavimentos e geometria bem comportada.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140968"/>
            <a:ext cx="5287888" cy="304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5085184"/>
            <a:ext cx="2755272" cy="107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Expressão proposta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11</a:t>
            </a:fld>
            <a:endParaRPr lang="pt-BR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683567" y="1772816"/>
          <a:ext cx="5690955" cy="720080"/>
        </p:xfrm>
        <a:graphic>
          <a:graphicData uri="http://schemas.openxmlformats.org/presentationml/2006/ole">
            <p:oleObj spid="_x0000_s4099" name="Equação" r:id="rId3" imgW="3047760" imgH="431640" progId="Equation.3">
              <p:embed/>
            </p:oleObj>
          </a:graphicData>
        </a:graphic>
      </p:graphicFrame>
      <p:sp>
        <p:nvSpPr>
          <p:cNvPr id="11" name="CaixaDeTexto 2"/>
          <p:cNvSpPr txBox="1"/>
          <p:nvPr/>
        </p:nvSpPr>
        <p:spPr>
          <a:xfrm>
            <a:off x="899592" y="4365104"/>
            <a:ext cx="4256293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 smtClean="0">
                <a:latin typeface="Symbol" pitchFamily="18" charset="2"/>
              </a:rPr>
              <a:t>0,1%&lt;=  r</a:t>
            </a:r>
            <a:r>
              <a:rPr lang="pt-BR" sz="1100" dirty="0" smtClean="0"/>
              <a:t> </a:t>
            </a:r>
            <a:r>
              <a:rPr lang="pt-BR" sz="1100" dirty="0"/>
              <a:t>a taxa de </a:t>
            </a:r>
            <a:r>
              <a:rPr lang="pt-BR" sz="1100" dirty="0" smtClean="0"/>
              <a:t>armadura longitudinal (vertical) </a:t>
            </a:r>
            <a:r>
              <a:rPr lang="pt-BR" sz="1100" dirty="0"/>
              <a:t>da parede   </a:t>
            </a:r>
            <a:r>
              <a:rPr lang="pt-BR" sz="1100" dirty="0" smtClean="0"/>
              <a:t>&lt;=  1%</a:t>
            </a:r>
            <a:endParaRPr lang="pt-BR" sz="1100" dirty="0"/>
          </a:p>
        </p:txBody>
      </p:sp>
      <p:sp>
        <p:nvSpPr>
          <p:cNvPr id="13" name="CaixaDeTexto 4"/>
          <p:cNvSpPr txBox="1"/>
          <p:nvPr/>
        </p:nvSpPr>
        <p:spPr>
          <a:xfrm>
            <a:off x="899592" y="2852936"/>
            <a:ext cx="1170129" cy="27206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/>
              <a:t>para 35 &lt; </a:t>
            </a:r>
            <a:r>
              <a:rPr lang="pt-BR" sz="1100" dirty="0">
                <a:latin typeface="Symbol" pitchFamily="18" charset="2"/>
              </a:rPr>
              <a:t>l</a:t>
            </a:r>
            <a:r>
              <a:rPr lang="pt-BR" sz="1100" dirty="0"/>
              <a:t> &lt; 86  </a:t>
            </a:r>
          </a:p>
        </p:txBody>
      </p:sp>
      <p:sp>
        <p:nvSpPr>
          <p:cNvPr id="14" name="CaixaDeTexto 5"/>
          <p:cNvSpPr txBox="1"/>
          <p:nvPr/>
        </p:nvSpPr>
        <p:spPr>
          <a:xfrm>
            <a:off x="899592" y="3212976"/>
            <a:ext cx="1146019" cy="27206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/>
              <a:t>para 86 &lt; </a:t>
            </a:r>
            <a:r>
              <a:rPr lang="pt-BR" sz="1100" dirty="0">
                <a:latin typeface="Symbol" pitchFamily="18" charset="2"/>
              </a:rPr>
              <a:t>l</a:t>
            </a:r>
            <a:r>
              <a:rPr lang="pt-BR" sz="1100" dirty="0"/>
              <a:t> &lt;120</a:t>
            </a:r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284984"/>
            <a:ext cx="257175" cy="228600"/>
          </a:xfrm>
          <a:prstGeom prst="rect">
            <a:avLst/>
          </a:prstGeom>
          <a:noFill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2852936"/>
            <a:ext cx="1285875" cy="219075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56170" y="3140968"/>
            <a:ext cx="1609725" cy="390525"/>
          </a:xfrm>
          <a:prstGeom prst="rect">
            <a:avLst/>
          </a:prstGeom>
          <a:noFill/>
        </p:spPr>
      </p:pic>
      <p:sp>
        <p:nvSpPr>
          <p:cNvPr id="18" name="CaixaDeTexto 1"/>
          <p:cNvSpPr txBox="1"/>
          <p:nvPr/>
        </p:nvSpPr>
        <p:spPr>
          <a:xfrm>
            <a:off x="1240468" y="3867493"/>
            <a:ext cx="840999" cy="26456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/>
              <a:t>= ES . 0,002</a:t>
            </a:r>
          </a:p>
        </p:txBody>
      </p:sp>
      <p:sp>
        <p:nvSpPr>
          <p:cNvPr id="19" name="CaixaDeTexto 3"/>
          <p:cNvSpPr txBox="1"/>
          <p:nvPr/>
        </p:nvSpPr>
        <p:spPr>
          <a:xfrm>
            <a:off x="2288218" y="3877018"/>
            <a:ext cx="1275670" cy="27206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>
                <a:latin typeface="Symbol" pitchFamily="18" charset="2"/>
              </a:rPr>
              <a:t>g</a:t>
            </a:r>
            <a:r>
              <a:rPr lang="pt-BR" sz="1100"/>
              <a:t>c = 1,4 . 1,2 = 1,68</a:t>
            </a:r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971600" y="3877018"/>
          <a:ext cx="257175" cy="228600"/>
        </p:xfrm>
        <a:graphic>
          <a:graphicData uri="http://schemas.openxmlformats.org/presentationml/2006/ole">
            <p:oleObj spid="_x0000_s4108" name="Equação" r:id="rId7" imgW="253800" imgH="228600" progId="Equation.3">
              <p:embed/>
            </p:oleObj>
          </a:graphicData>
        </a:graphic>
      </p:graphicFrame>
      <p:sp>
        <p:nvSpPr>
          <p:cNvPr id="21" name="CaixaDeTexto 20"/>
          <p:cNvSpPr txBox="1"/>
          <p:nvPr/>
        </p:nvSpPr>
        <p:spPr>
          <a:xfrm>
            <a:off x="1043608" y="5157192"/>
            <a:ext cx="1375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fck</a:t>
            </a:r>
            <a:r>
              <a:rPr lang="pt-BR" dirty="0" smtClean="0"/>
              <a:t>&lt;=40MPa</a:t>
            </a:r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827584" y="5589240"/>
            <a:ext cx="3703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Armadura no plano central da parede</a:t>
            </a:r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076967" y="3111690"/>
            <a:ext cx="3266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Condições impostas limitadoras:</a:t>
            </a:r>
          </a:p>
          <a:p>
            <a:r>
              <a:rPr lang="pt-BR" b="1" dirty="0" smtClean="0"/>
              <a:t>M</a:t>
            </a:r>
            <a:r>
              <a:rPr lang="pt-BR" b="1" baseline="-25000" dirty="0" smtClean="0"/>
              <a:t>1k</a:t>
            </a:r>
            <a:r>
              <a:rPr lang="pt-BR" b="1" dirty="0" smtClean="0"/>
              <a:t>=</a:t>
            </a:r>
            <a:r>
              <a:rPr lang="pt-BR" b="1" dirty="0" err="1" smtClean="0"/>
              <a:t>max</a:t>
            </a:r>
            <a:r>
              <a:rPr lang="pt-BR" b="1" dirty="0" smtClean="0"/>
              <a:t>(0,1*</a:t>
            </a:r>
            <a:r>
              <a:rPr lang="pt-BR" b="1" dirty="0" err="1" smtClean="0"/>
              <a:t>le²</a:t>
            </a:r>
            <a:r>
              <a:rPr lang="pt-BR" b="1" dirty="0" smtClean="0"/>
              <a:t>/8; </a:t>
            </a:r>
            <a:r>
              <a:rPr lang="pt-BR" b="1" dirty="0" err="1" smtClean="0"/>
              <a:t>e</a:t>
            </a:r>
            <a:r>
              <a:rPr lang="pt-BR" b="1" baseline="-25000" dirty="0" err="1" smtClean="0"/>
              <a:t>amin</a:t>
            </a:r>
            <a:r>
              <a:rPr lang="pt-BR" b="1" dirty="0" smtClean="0"/>
              <a:t>.</a:t>
            </a:r>
            <a:r>
              <a:rPr lang="pt-BR" b="1" dirty="0" err="1" smtClean="0"/>
              <a:t>N</a:t>
            </a:r>
            <a:r>
              <a:rPr lang="pt-BR" b="1" baseline="-25000" dirty="0" err="1" smtClean="0"/>
              <a:t>k</a:t>
            </a:r>
            <a:r>
              <a:rPr lang="pt-BR" b="1" dirty="0" smtClean="0"/>
              <a:t>)</a:t>
            </a:r>
          </a:p>
          <a:p>
            <a:r>
              <a:rPr lang="pt-BR" b="1" dirty="0" err="1" smtClean="0"/>
              <a:t>e</a:t>
            </a:r>
            <a:r>
              <a:rPr lang="pt-BR" b="1" baseline="-25000" dirty="0" err="1" smtClean="0"/>
              <a:t>amin</a:t>
            </a:r>
            <a:r>
              <a:rPr lang="pt-BR" b="1" dirty="0" smtClean="0"/>
              <a:t>= 0,015+0,03h (metros)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63233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Para generalizar é possível utilizar-se o método do pilar padrão acoplado a diagramas momento </a:t>
            </a:r>
            <a:r>
              <a:rPr lang="pt-BR" sz="2200" dirty="0" smtClean="0"/>
              <a:t>x</a:t>
            </a:r>
            <a:r>
              <a:rPr lang="pt-BR" dirty="0" smtClean="0"/>
              <a:t> curvatura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852167" y="2445781"/>
            <a:ext cx="1315797" cy="709883"/>
          </a:xfrm>
        </p:spPr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12</a:t>
            </a:fld>
            <a:endParaRPr lang="pt-BR"/>
          </a:p>
        </p:txBody>
      </p:sp>
      <p:grpSp>
        <p:nvGrpSpPr>
          <p:cNvPr id="33" name="Grupo 32"/>
          <p:cNvGrpSpPr/>
          <p:nvPr/>
        </p:nvGrpSpPr>
        <p:grpSpPr>
          <a:xfrm>
            <a:off x="1269242" y="3220872"/>
            <a:ext cx="7029406" cy="2828203"/>
            <a:chOff x="1269242" y="3220872"/>
            <a:chExt cx="7029406" cy="2828203"/>
          </a:xfrm>
        </p:grpSpPr>
        <p:grpSp>
          <p:nvGrpSpPr>
            <p:cNvPr id="24" name="Grupo 23"/>
            <p:cNvGrpSpPr/>
            <p:nvPr/>
          </p:nvGrpSpPr>
          <p:grpSpPr>
            <a:xfrm>
              <a:off x="1924343" y="3220872"/>
              <a:ext cx="6374305" cy="2566622"/>
              <a:chOff x="1924343" y="3220872"/>
              <a:chExt cx="6374305" cy="2566622"/>
            </a:xfrm>
          </p:grpSpPr>
          <p:cxnSp>
            <p:nvCxnSpPr>
              <p:cNvPr id="8" name="Conector de seta reta 7"/>
              <p:cNvCxnSpPr/>
              <p:nvPr/>
            </p:nvCxnSpPr>
            <p:spPr>
              <a:xfrm rot="5400000" flipH="1" flipV="1">
                <a:off x="982647" y="4503770"/>
                <a:ext cx="2538484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de seta reta 9"/>
              <p:cNvCxnSpPr/>
              <p:nvPr/>
            </p:nvCxnSpPr>
            <p:spPr>
              <a:xfrm>
                <a:off x="1924343" y="5541000"/>
                <a:ext cx="4612935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Forma livre 10"/>
              <p:cNvSpPr/>
              <p:nvPr/>
            </p:nvSpPr>
            <p:spPr>
              <a:xfrm>
                <a:off x="2279176" y="4039738"/>
                <a:ext cx="3439236" cy="1501254"/>
              </a:xfrm>
              <a:custGeom>
                <a:avLst/>
                <a:gdLst>
                  <a:gd name="connsiteX0" fmla="*/ 0 w 3002508"/>
                  <a:gd name="connsiteY0" fmla="*/ 1405719 h 1405719"/>
                  <a:gd name="connsiteX1" fmla="*/ 614149 w 3002508"/>
                  <a:gd name="connsiteY1" fmla="*/ 832513 h 1405719"/>
                  <a:gd name="connsiteX2" fmla="*/ 1705970 w 3002508"/>
                  <a:gd name="connsiteY2" fmla="*/ 204716 h 1405719"/>
                  <a:gd name="connsiteX3" fmla="*/ 3002508 w 3002508"/>
                  <a:gd name="connsiteY3" fmla="*/ 0 h 1405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02508" h="1405719">
                    <a:moveTo>
                      <a:pt x="0" y="1405719"/>
                    </a:moveTo>
                    <a:cubicBezTo>
                      <a:pt x="164910" y="1219199"/>
                      <a:pt x="329821" y="1032680"/>
                      <a:pt x="614149" y="832513"/>
                    </a:cubicBezTo>
                    <a:cubicBezTo>
                      <a:pt x="898477" y="632346"/>
                      <a:pt x="1307910" y="343468"/>
                      <a:pt x="1705970" y="204716"/>
                    </a:cubicBezTo>
                    <a:cubicBezTo>
                      <a:pt x="2104030" y="65964"/>
                      <a:pt x="2790968" y="27296"/>
                      <a:pt x="3002508" y="0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13" name="Conector reto 12"/>
              <p:cNvCxnSpPr/>
              <p:nvPr/>
            </p:nvCxnSpPr>
            <p:spPr>
              <a:xfrm flipV="1">
                <a:off x="2251880" y="3807725"/>
                <a:ext cx="2947917" cy="124194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CaixaDeTexto 13"/>
              <p:cNvSpPr txBox="1"/>
              <p:nvPr/>
            </p:nvSpPr>
            <p:spPr>
              <a:xfrm>
                <a:off x="2402006" y="3220872"/>
                <a:ext cx="5036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 smtClean="0"/>
                  <a:t>Md</a:t>
                </a:r>
                <a:endParaRPr lang="pt-BR" dirty="0"/>
              </a:p>
            </p:txBody>
          </p:sp>
          <p:sp>
            <p:nvSpPr>
              <p:cNvPr id="15" name="CaixaDeTexto 14"/>
              <p:cNvSpPr txBox="1"/>
              <p:nvPr/>
            </p:nvSpPr>
            <p:spPr>
              <a:xfrm>
                <a:off x="6741994" y="5418162"/>
                <a:ext cx="5459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 smtClean="0"/>
                  <a:t>1/R</a:t>
                </a:r>
                <a:endParaRPr lang="pt-BR" dirty="0"/>
              </a:p>
            </p:txBody>
          </p:sp>
          <p:sp>
            <p:nvSpPr>
              <p:cNvPr id="16" name="CaixaDeTexto 15"/>
              <p:cNvSpPr txBox="1"/>
              <p:nvPr/>
            </p:nvSpPr>
            <p:spPr>
              <a:xfrm>
                <a:off x="3643952" y="3297983"/>
                <a:ext cx="13101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 err="1" smtClean="0"/>
                  <a:t>Le²</a:t>
                </a:r>
                <a:r>
                  <a:rPr lang="pt-BR" dirty="0" smtClean="0"/>
                  <a:t>/10.(1/R)</a:t>
                </a:r>
                <a:endParaRPr lang="pt-BR" dirty="0"/>
              </a:p>
            </p:txBody>
          </p:sp>
          <p:cxnSp>
            <p:nvCxnSpPr>
              <p:cNvPr id="18" name="Conector de seta reta 17"/>
              <p:cNvCxnSpPr>
                <a:stCxn id="16" idx="2"/>
              </p:cNvCxnSpPr>
              <p:nvPr/>
            </p:nvCxnSpPr>
            <p:spPr>
              <a:xfrm rot="16200000" flipH="1">
                <a:off x="4454028" y="3512332"/>
                <a:ext cx="276888" cy="58685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CaixaDeTexto 18"/>
              <p:cNvSpPr txBox="1"/>
              <p:nvPr/>
            </p:nvSpPr>
            <p:spPr>
              <a:xfrm>
                <a:off x="5213444" y="4599296"/>
                <a:ext cx="30852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 smtClean="0"/>
                  <a:t>Diagrama </a:t>
                </a:r>
                <a:r>
                  <a:rPr lang="pt-BR" dirty="0" err="1" smtClean="0"/>
                  <a:t>MomentoxCurvatura</a:t>
                </a:r>
                <a:endParaRPr lang="pt-BR" dirty="0"/>
              </a:p>
            </p:txBody>
          </p:sp>
          <p:cxnSp>
            <p:nvCxnSpPr>
              <p:cNvPr id="21" name="Conector de seta reta 20"/>
              <p:cNvCxnSpPr>
                <a:stCxn id="19" idx="1"/>
              </p:cNvCxnSpPr>
              <p:nvPr/>
            </p:nvCxnSpPr>
            <p:spPr>
              <a:xfrm rot="10800000">
                <a:off x="5145206" y="4148920"/>
                <a:ext cx="68238" cy="63504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CaixaDeTexto 24"/>
            <p:cNvSpPr txBox="1"/>
            <p:nvPr/>
          </p:nvSpPr>
          <p:spPr>
            <a:xfrm flipH="1">
              <a:off x="1624084" y="4826532"/>
              <a:ext cx="887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M1d</a:t>
              </a:r>
              <a:endParaRPr lang="pt-BR" dirty="0"/>
            </a:p>
          </p:txBody>
        </p:sp>
        <p:sp>
          <p:nvSpPr>
            <p:cNvPr id="26" name="Elipse 25"/>
            <p:cNvSpPr/>
            <p:nvPr/>
          </p:nvSpPr>
          <p:spPr>
            <a:xfrm>
              <a:off x="3848669" y="4312693"/>
              <a:ext cx="95534" cy="955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8" name="Conector reto 27"/>
            <p:cNvCxnSpPr/>
            <p:nvPr/>
          </p:nvCxnSpPr>
          <p:spPr>
            <a:xfrm>
              <a:off x="2060812" y="4353636"/>
              <a:ext cx="23201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 rot="5400000">
              <a:off x="3050275" y="4933665"/>
              <a:ext cx="16786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ixaDeTexto 30"/>
            <p:cNvSpPr txBox="1"/>
            <p:nvPr/>
          </p:nvSpPr>
          <p:spPr>
            <a:xfrm>
              <a:off x="1269242" y="4107976"/>
              <a:ext cx="887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Md,</a:t>
              </a:r>
              <a:r>
                <a:rPr lang="pt-BR" dirty="0" err="1" smtClean="0"/>
                <a:t>lim</a:t>
              </a:r>
              <a:endParaRPr lang="pt-BR" dirty="0" smtClean="0"/>
            </a:p>
          </p:txBody>
        </p:sp>
        <p:sp>
          <p:nvSpPr>
            <p:cNvPr id="32" name="CaixaDeTexto 31"/>
            <p:cNvSpPr txBox="1"/>
            <p:nvPr/>
          </p:nvSpPr>
          <p:spPr>
            <a:xfrm>
              <a:off x="3837294" y="5679743"/>
              <a:ext cx="1089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(1/R)</a:t>
              </a:r>
              <a:r>
                <a:rPr lang="pt-BR" dirty="0" err="1" smtClean="0"/>
                <a:t>lim</a:t>
              </a:r>
              <a:endParaRPr lang="pt-BR" dirty="0"/>
            </a:p>
          </p:txBody>
        </p:sp>
      </p:grpSp>
      <p:graphicFrame>
        <p:nvGraphicFramePr>
          <p:cNvPr id="34" name="Gráfico 33"/>
          <p:cNvGraphicFramePr/>
          <p:nvPr/>
        </p:nvGraphicFramePr>
        <p:xfrm>
          <a:off x="668739" y="2074460"/>
          <a:ext cx="7287905" cy="4251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6" name="Grupo 35"/>
          <p:cNvGrpSpPr/>
          <p:nvPr/>
        </p:nvGrpSpPr>
        <p:grpSpPr>
          <a:xfrm>
            <a:off x="4054415" y="3243532"/>
            <a:ext cx="814710" cy="1000664"/>
            <a:chOff x="4054415" y="3243532"/>
            <a:chExt cx="814710" cy="1000664"/>
          </a:xfrm>
        </p:grpSpPr>
        <p:sp>
          <p:nvSpPr>
            <p:cNvPr id="27" name="CaixaDeTexto 26"/>
            <p:cNvSpPr txBox="1"/>
            <p:nvPr/>
          </p:nvSpPr>
          <p:spPr>
            <a:xfrm>
              <a:off x="4054415" y="3243532"/>
              <a:ext cx="8147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1,1.</a:t>
              </a:r>
              <a:r>
                <a:rPr lang="pt-BR" dirty="0" err="1" smtClean="0"/>
                <a:t>fcd</a:t>
              </a:r>
              <a:endParaRPr lang="pt-BR" dirty="0" smtClean="0"/>
            </a:p>
          </p:txBody>
        </p:sp>
        <p:cxnSp>
          <p:nvCxnSpPr>
            <p:cNvPr id="35" name="Conector de seta reta 34"/>
            <p:cNvCxnSpPr>
              <a:stCxn id="27" idx="2"/>
            </p:cNvCxnSpPr>
            <p:nvPr/>
          </p:nvCxnSpPr>
          <p:spPr>
            <a:xfrm rot="16200000" flipH="1">
              <a:off x="4265916" y="3808718"/>
              <a:ext cx="631332" cy="2396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6756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Método do Pilar padrão simplificado (mais prático e menos econômico)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13</a:t>
            </a:fld>
            <a:endParaRPr lang="pt-BR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7090" y="2045458"/>
            <a:ext cx="69627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CaixaDeTexto 26"/>
          <p:cNvSpPr txBox="1"/>
          <p:nvPr/>
        </p:nvSpPr>
        <p:spPr>
          <a:xfrm>
            <a:off x="4626578" y="1637728"/>
            <a:ext cx="3564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Md2=</a:t>
            </a:r>
            <a:r>
              <a:rPr lang="pt-BR" dirty="0" err="1" smtClean="0"/>
              <a:t>Le²</a:t>
            </a:r>
            <a:r>
              <a:rPr lang="pt-BR" dirty="0" smtClean="0"/>
              <a:t>/10.(0,005/</a:t>
            </a:r>
            <a:r>
              <a:rPr lang="pt-BR" dirty="0" err="1" smtClean="0"/>
              <a:t>max</a:t>
            </a:r>
            <a:r>
              <a:rPr lang="pt-BR" dirty="0" smtClean="0"/>
              <a:t>(</a:t>
            </a:r>
            <a:r>
              <a:rPr lang="pt-BR" dirty="0" smtClean="0">
                <a:latin typeface="Symbol" pitchFamily="18" charset="2"/>
              </a:rPr>
              <a:t>n</a:t>
            </a:r>
            <a:r>
              <a:rPr lang="pt-BR" dirty="0" smtClean="0"/>
              <a:t>+0,5;1)h))</a:t>
            </a:r>
          </a:p>
        </p:txBody>
      </p:sp>
      <p:cxnSp>
        <p:nvCxnSpPr>
          <p:cNvPr id="33" name="Conector reto 32"/>
          <p:cNvCxnSpPr>
            <a:stCxn id="27" idx="1"/>
          </p:cNvCxnSpPr>
          <p:nvPr/>
        </p:nvCxnSpPr>
        <p:spPr>
          <a:xfrm rot="10800000" flipH="1" flipV="1">
            <a:off x="4626578" y="1822394"/>
            <a:ext cx="1146424" cy="1657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Condições de </a:t>
            </a:r>
            <a:r>
              <a:rPr lang="pt-BR" dirty="0" err="1" smtClean="0"/>
              <a:t>contôrno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14</a:t>
            </a:fld>
            <a:endParaRPr lang="pt-B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3300" y="1246425"/>
            <a:ext cx="5866664" cy="499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Condições de contorno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15</a:t>
            </a:fld>
            <a:endParaRPr lang="pt-BR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5356" y="1600200"/>
            <a:ext cx="60932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upo 11"/>
          <p:cNvGrpSpPr/>
          <p:nvPr/>
        </p:nvGrpSpPr>
        <p:grpSpPr>
          <a:xfrm>
            <a:off x="3218507" y="2381061"/>
            <a:ext cx="3041964" cy="3150606"/>
            <a:chOff x="3218507" y="2381061"/>
            <a:chExt cx="3041964" cy="3150606"/>
          </a:xfrm>
        </p:grpSpPr>
        <p:sp>
          <p:nvSpPr>
            <p:cNvPr id="8" name="Forma livre 7"/>
            <p:cNvSpPr/>
            <p:nvPr/>
          </p:nvSpPr>
          <p:spPr>
            <a:xfrm>
              <a:off x="3218507" y="2381061"/>
              <a:ext cx="814812" cy="316872"/>
            </a:xfrm>
            <a:custGeom>
              <a:avLst/>
              <a:gdLst>
                <a:gd name="connsiteX0" fmla="*/ 0 w 814812"/>
                <a:gd name="connsiteY0" fmla="*/ 267078 h 316872"/>
                <a:gd name="connsiteX1" fmla="*/ 27160 w 814812"/>
                <a:gd name="connsiteY1" fmla="*/ 316872 h 316872"/>
                <a:gd name="connsiteX2" fmla="*/ 814812 w 814812"/>
                <a:gd name="connsiteY2" fmla="*/ 36214 h 316872"/>
                <a:gd name="connsiteX3" fmla="*/ 774071 w 814812"/>
                <a:gd name="connsiteY3" fmla="*/ 0 h 316872"/>
                <a:gd name="connsiteX4" fmla="*/ 0 w 814812"/>
                <a:gd name="connsiteY4" fmla="*/ 267078 h 31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812" h="316872">
                  <a:moveTo>
                    <a:pt x="0" y="267078"/>
                  </a:moveTo>
                  <a:lnTo>
                    <a:pt x="27160" y="316872"/>
                  </a:lnTo>
                  <a:lnTo>
                    <a:pt x="814812" y="36214"/>
                  </a:lnTo>
                  <a:lnTo>
                    <a:pt x="774071" y="0"/>
                  </a:lnTo>
                  <a:lnTo>
                    <a:pt x="0" y="267078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Forma livre 8"/>
            <p:cNvSpPr/>
            <p:nvPr/>
          </p:nvSpPr>
          <p:spPr>
            <a:xfrm>
              <a:off x="3689287" y="2525917"/>
              <a:ext cx="1566250" cy="1434974"/>
            </a:xfrm>
            <a:custGeom>
              <a:avLst/>
              <a:gdLst>
                <a:gd name="connsiteX0" fmla="*/ 0 w 1566250"/>
                <a:gd name="connsiteY0" fmla="*/ 9053 h 1434974"/>
                <a:gd name="connsiteX1" fmla="*/ 937034 w 1566250"/>
                <a:gd name="connsiteY1" fmla="*/ 1172424 h 1434974"/>
                <a:gd name="connsiteX2" fmla="*/ 420986 w 1566250"/>
                <a:gd name="connsiteY2" fmla="*/ 1385180 h 1434974"/>
                <a:gd name="connsiteX3" fmla="*/ 452673 w 1566250"/>
                <a:gd name="connsiteY3" fmla="*/ 1434974 h 1434974"/>
                <a:gd name="connsiteX4" fmla="*/ 1566250 w 1566250"/>
                <a:gd name="connsiteY4" fmla="*/ 977774 h 1434974"/>
                <a:gd name="connsiteX5" fmla="*/ 1530036 w 1566250"/>
                <a:gd name="connsiteY5" fmla="*/ 927980 h 1434974"/>
                <a:gd name="connsiteX6" fmla="*/ 982301 w 1566250"/>
                <a:gd name="connsiteY6" fmla="*/ 1145263 h 1434974"/>
                <a:gd name="connsiteX7" fmla="*/ 49794 w 1566250"/>
                <a:gd name="connsiteY7" fmla="*/ 0 h 1434974"/>
                <a:gd name="connsiteX8" fmla="*/ 0 w 1566250"/>
                <a:gd name="connsiteY8" fmla="*/ 9053 h 143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6250" h="1434974">
                  <a:moveTo>
                    <a:pt x="0" y="9053"/>
                  </a:moveTo>
                  <a:lnTo>
                    <a:pt x="937034" y="1172424"/>
                  </a:lnTo>
                  <a:lnTo>
                    <a:pt x="420986" y="1385180"/>
                  </a:lnTo>
                  <a:lnTo>
                    <a:pt x="452673" y="1434974"/>
                  </a:lnTo>
                  <a:lnTo>
                    <a:pt x="1566250" y="977774"/>
                  </a:lnTo>
                  <a:lnTo>
                    <a:pt x="1530036" y="927980"/>
                  </a:lnTo>
                  <a:lnTo>
                    <a:pt x="982301" y="1145263"/>
                  </a:lnTo>
                  <a:lnTo>
                    <a:pt x="49794" y="0"/>
                  </a:lnTo>
                  <a:lnTo>
                    <a:pt x="0" y="905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Forma livre 10"/>
            <p:cNvSpPr/>
            <p:nvPr/>
          </p:nvSpPr>
          <p:spPr>
            <a:xfrm>
              <a:off x="4671588" y="3725501"/>
              <a:ext cx="1588883" cy="1806166"/>
            </a:xfrm>
            <a:custGeom>
              <a:avLst/>
              <a:gdLst>
                <a:gd name="connsiteX0" fmla="*/ 0 w 1588883"/>
                <a:gd name="connsiteY0" fmla="*/ 22634 h 1806166"/>
                <a:gd name="connsiteX1" fmla="*/ 1204111 w 1588883"/>
                <a:gd name="connsiteY1" fmla="*/ 1534562 h 1806166"/>
                <a:gd name="connsiteX2" fmla="*/ 778598 w 1588883"/>
                <a:gd name="connsiteY2" fmla="*/ 1742792 h 1806166"/>
                <a:gd name="connsiteX3" fmla="*/ 828392 w 1588883"/>
                <a:gd name="connsiteY3" fmla="*/ 1806166 h 1806166"/>
                <a:gd name="connsiteX4" fmla="*/ 1588883 w 1588883"/>
                <a:gd name="connsiteY4" fmla="*/ 1421394 h 1806166"/>
                <a:gd name="connsiteX5" fmla="*/ 1543616 w 1588883"/>
                <a:gd name="connsiteY5" fmla="*/ 1371600 h 1806166"/>
                <a:gd name="connsiteX6" fmla="*/ 1253905 w 1588883"/>
                <a:gd name="connsiteY6" fmla="*/ 1511929 h 1806166"/>
                <a:gd name="connsiteX7" fmla="*/ 54321 w 1588883"/>
                <a:gd name="connsiteY7" fmla="*/ 0 h 1806166"/>
                <a:gd name="connsiteX8" fmla="*/ 0 w 1588883"/>
                <a:gd name="connsiteY8" fmla="*/ 22634 h 1806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8883" h="1806166">
                  <a:moveTo>
                    <a:pt x="0" y="22634"/>
                  </a:moveTo>
                  <a:lnTo>
                    <a:pt x="1204111" y="1534562"/>
                  </a:lnTo>
                  <a:lnTo>
                    <a:pt x="778598" y="1742792"/>
                  </a:lnTo>
                  <a:lnTo>
                    <a:pt x="828392" y="1806166"/>
                  </a:lnTo>
                  <a:lnTo>
                    <a:pt x="1588883" y="1421394"/>
                  </a:lnTo>
                  <a:lnTo>
                    <a:pt x="1543616" y="1371600"/>
                  </a:lnTo>
                  <a:lnTo>
                    <a:pt x="1253905" y="1511929"/>
                  </a:lnTo>
                  <a:lnTo>
                    <a:pt x="54321" y="0"/>
                  </a:lnTo>
                  <a:lnTo>
                    <a:pt x="0" y="226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Condições de contorno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16</a:t>
            </a:fld>
            <a:endParaRPr lang="pt-BR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" y="2299014"/>
            <a:ext cx="76104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ector reto 11"/>
          <p:cNvCxnSpPr/>
          <p:nvPr/>
        </p:nvCxnSpPr>
        <p:spPr>
          <a:xfrm rot="5400000" flipH="1" flipV="1">
            <a:off x="3187462" y="3316850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rot="5400000" flipH="1" flipV="1">
            <a:off x="3797063" y="3288102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rot="5400000" flipH="1" flipV="1">
            <a:off x="5622986" y="3259349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rot="5400000" flipH="1" flipV="1">
            <a:off x="5007637" y="3290980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rma livre 15"/>
          <p:cNvSpPr/>
          <p:nvPr/>
        </p:nvSpPr>
        <p:spPr>
          <a:xfrm>
            <a:off x="1699404" y="2682814"/>
            <a:ext cx="6176513" cy="483079"/>
          </a:xfrm>
          <a:custGeom>
            <a:avLst/>
            <a:gdLst>
              <a:gd name="connsiteX0" fmla="*/ 0 w 6176513"/>
              <a:gd name="connsiteY0" fmla="*/ 414068 h 483079"/>
              <a:gd name="connsiteX1" fmla="*/ 819509 w 6176513"/>
              <a:gd name="connsiteY1" fmla="*/ 207034 h 483079"/>
              <a:gd name="connsiteX2" fmla="*/ 1958196 w 6176513"/>
              <a:gd name="connsiteY2" fmla="*/ 8626 h 483079"/>
              <a:gd name="connsiteX3" fmla="*/ 2579298 w 6176513"/>
              <a:gd name="connsiteY3" fmla="*/ 17253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14068 h 483079"/>
              <a:gd name="connsiteX1" fmla="*/ 819509 w 6176513"/>
              <a:gd name="connsiteY1" fmla="*/ 207034 h 483079"/>
              <a:gd name="connsiteX2" fmla="*/ 1958196 w 6176513"/>
              <a:gd name="connsiteY2" fmla="*/ 8626 h 483079"/>
              <a:gd name="connsiteX3" fmla="*/ 2553419 w 6176513"/>
              <a:gd name="connsiteY3" fmla="*/ 0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14068 h 483079"/>
              <a:gd name="connsiteX1" fmla="*/ 819509 w 6176513"/>
              <a:gd name="connsiteY1" fmla="*/ 207034 h 483079"/>
              <a:gd name="connsiteX2" fmla="*/ 1751162 w 6176513"/>
              <a:gd name="connsiteY2" fmla="*/ 17252 h 483079"/>
              <a:gd name="connsiteX3" fmla="*/ 2553419 w 6176513"/>
              <a:gd name="connsiteY3" fmla="*/ 0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14068 h 483079"/>
              <a:gd name="connsiteX1" fmla="*/ 638354 w 6176513"/>
              <a:gd name="connsiteY1" fmla="*/ 94891 h 483079"/>
              <a:gd name="connsiteX2" fmla="*/ 1751162 w 6176513"/>
              <a:gd name="connsiteY2" fmla="*/ 17252 h 483079"/>
              <a:gd name="connsiteX3" fmla="*/ 2553419 w 6176513"/>
              <a:gd name="connsiteY3" fmla="*/ 0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14068 h 483079"/>
              <a:gd name="connsiteX1" fmla="*/ 638354 w 6176513"/>
              <a:gd name="connsiteY1" fmla="*/ 94891 h 483079"/>
              <a:gd name="connsiteX2" fmla="*/ 1751162 w 6176513"/>
              <a:gd name="connsiteY2" fmla="*/ 17252 h 483079"/>
              <a:gd name="connsiteX3" fmla="*/ 2553419 w 6176513"/>
              <a:gd name="connsiteY3" fmla="*/ 0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31321 h 500332"/>
              <a:gd name="connsiteX1" fmla="*/ 638354 w 6176513"/>
              <a:gd name="connsiteY1" fmla="*/ 112144 h 500332"/>
              <a:gd name="connsiteX2" fmla="*/ 1751162 w 6176513"/>
              <a:gd name="connsiteY2" fmla="*/ 34505 h 500332"/>
              <a:gd name="connsiteX3" fmla="*/ 2553419 w 6176513"/>
              <a:gd name="connsiteY3" fmla="*/ 17253 h 500332"/>
              <a:gd name="connsiteX4" fmla="*/ 2915728 w 6176513"/>
              <a:gd name="connsiteY4" fmla="*/ 138023 h 500332"/>
              <a:gd name="connsiteX5" fmla="*/ 3071004 w 6176513"/>
              <a:gd name="connsiteY5" fmla="*/ 500332 h 500332"/>
              <a:gd name="connsiteX6" fmla="*/ 3278038 w 6176513"/>
              <a:gd name="connsiteY6" fmla="*/ 138023 h 500332"/>
              <a:gd name="connsiteX7" fmla="*/ 3597215 w 6176513"/>
              <a:gd name="connsiteY7" fmla="*/ 17253 h 500332"/>
              <a:gd name="connsiteX8" fmla="*/ 3761117 w 6176513"/>
              <a:gd name="connsiteY8" fmla="*/ 34506 h 500332"/>
              <a:gd name="connsiteX9" fmla="*/ 4364966 w 6176513"/>
              <a:gd name="connsiteY9" fmla="*/ 60385 h 500332"/>
              <a:gd name="connsiteX10" fmla="*/ 5400136 w 6176513"/>
              <a:gd name="connsiteY10" fmla="*/ 43132 h 500332"/>
              <a:gd name="connsiteX11" fmla="*/ 5883215 w 6176513"/>
              <a:gd name="connsiteY11" fmla="*/ 172528 h 500332"/>
              <a:gd name="connsiteX12" fmla="*/ 6176513 w 6176513"/>
              <a:gd name="connsiteY12" fmla="*/ 483079 h 500332"/>
              <a:gd name="connsiteX13" fmla="*/ 0 w 6176513"/>
              <a:gd name="connsiteY13" fmla="*/ 431321 h 500332"/>
              <a:gd name="connsiteX0" fmla="*/ 0 w 6176513"/>
              <a:gd name="connsiteY0" fmla="*/ 431321 h 500332"/>
              <a:gd name="connsiteX1" fmla="*/ 638354 w 6176513"/>
              <a:gd name="connsiteY1" fmla="*/ 112144 h 500332"/>
              <a:gd name="connsiteX2" fmla="*/ 1751162 w 6176513"/>
              <a:gd name="connsiteY2" fmla="*/ 34505 h 500332"/>
              <a:gd name="connsiteX3" fmla="*/ 2553419 w 6176513"/>
              <a:gd name="connsiteY3" fmla="*/ 17253 h 500332"/>
              <a:gd name="connsiteX4" fmla="*/ 2915728 w 6176513"/>
              <a:gd name="connsiteY4" fmla="*/ 138023 h 500332"/>
              <a:gd name="connsiteX5" fmla="*/ 3071004 w 6176513"/>
              <a:gd name="connsiteY5" fmla="*/ 500332 h 500332"/>
              <a:gd name="connsiteX6" fmla="*/ 3278038 w 6176513"/>
              <a:gd name="connsiteY6" fmla="*/ 138023 h 500332"/>
              <a:gd name="connsiteX7" fmla="*/ 3597215 w 6176513"/>
              <a:gd name="connsiteY7" fmla="*/ 17253 h 500332"/>
              <a:gd name="connsiteX8" fmla="*/ 3761117 w 6176513"/>
              <a:gd name="connsiteY8" fmla="*/ 34506 h 500332"/>
              <a:gd name="connsiteX9" fmla="*/ 4364966 w 6176513"/>
              <a:gd name="connsiteY9" fmla="*/ 60385 h 500332"/>
              <a:gd name="connsiteX10" fmla="*/ 5400136 w 6176513"/>
              <a:gd name="connsiteY10" fmla="*/ 43132 h 500332"/>
              <a:gd name="connsiteX11" fmla="*/ 5883215 w 6176513"/>
              <a:gd name="connsiteY11" fmla="*/ 172528 h 500332"/>
              <a:gd name="connsiteX12" fmla="*/ 6176513 w 6176513"/>
              <a:gd name="connsiteY12" fmla="*/ 483079 h 500332"/>
              <a:gd name="connsiteX13" fmla="*/ 0 w 6176513"/>
              <a:gd name="connsiteY13" fmla="*/ 431321 h 500332"/>
              <a:gd name="connsiteX0" fmla="*/ 0 w 6176513"/>
              <a:gd name="connsiteY0" fmla="*/ 431321 h 500332"/>
              <a:gd name="connsiteX1" fmla="*/ 638354 w 6176513"/>
              <a:gd name="connsiteY1" fmla="*/ 112144 h 500332"/>
              <a:gd name="connsiteX2" fmla="*/ 1751162 w 6176513"/>
              <a:gd name="connsiteY2" fmla="*/ 34505 h 500332"/>
              <a:gd name="connsiteX3" fmla="*/ 2553419 w 6176513"/>
              <a:gd name="connsiteY3" fmla="*/ 17253 h 500332"/>
              <a:gd name="connsiteX4" fmla="*/ 2915728 w 6176513"/>
              <a:gd name="connsiteY4" fmla="*/ 138023 h 500332"/>
              <a:gd name="connsiteX5" fmla="*/ 3071004 w 6176513"/>
              <a:gd name="connsiteY5" fmla="*/ 500332 h 500332"/>
              <a:gd name="connsiteX6" fmla="*/ 3278038 w 6176513"/>
              <a:gd name="connsiteY6" fmla="*/ 138023 h 500332"/>
              <a:gd name="connsiteX7" fmla="*/ 3597215 w 6176513"/>
              <a:gd name="connsiteY7" fmla="*/ 17253 h 500332"/>
              <a:gd name="connsiteX8" fmla="*/ 3761117 w 6176513"/>
              <a:gd name="connsiteY8" fmla="*/ 34506 h 500332"/>
              <a:gd name="connsiteX9" fmla="*/ 4364966 w 6176513"/>
              <a:gd name="connsiteY9" fmla="*/ 60385 h 500332"/>
              <a:gd name="connsiteX10" fmla="*/ 5400136 w 6176513"/>
              <a:gd name="connsiteY10" fmla="*/ 43132 h 500332"/>
              <a:gd name="connsiteX11" fmla="*/ 5883215 w 6176513"/>
              <a:gd name="connsiteY11" fmla="*/ 172528 h 500332"/>
              <a:gd name="connsiteX12" fmla="*/ 6176513 w 6176513"/>
              <a:gd name="connsiteY12" fmla="*/ 483079 h 500332"/>
              <a:gd name="connsiteX13" fmla="*/ 0 w 6176513"/>
              <a:gd name="connsiteY13" fmla="*/ 431321 h 500332"/>
              <a:gd name="connsiteX0" fmla="*/ 0 w 6176513"/>
              <a:gd name="connsiteY0" fmla="*/ 431321 h 500332"/>
              <a:gd name="connsiteX1" fmla="*/ 638354 w 6176513"/>
              <a:gd name="connsiteY1" fmla="*/ 112144 h 500332"/>
              <a:gd name="connsiteX2" fmla="*/ 1751162 w 6176513"/>
              <a:gd name="connsiteY2" fmla="*/ 34505 h 500332"/>
              <a:gd name="connsiteX3" fmla="*/ 2553419 w 6176513"/>
              <a:gd name="connsiteY3" fmla="*/ 17253 h 500332"/>
              <a:gd name="connsiteX4" fmla="*/ 2915728 w 6176513"/>
              <a:gd name="connsiteY4" fmla="*/ 138023 h 500332"/>
              <a:gd name="connsiteX5" fmla="*/ 3071004 w 6176513"/>
              <a:gd name="connsiteY5" fmla="*/ 500332 h 500332"/>
              <a:gd name="connsiteX6" fmla="*/ 3278038 w 6176513"/>
              <a:gd name="connsiteY6" fmla="*/ 138023 h 500332"/>
              <a:gd name="connsiteX7" fmla="*/ 3597215 w 6176513"/>
              <a:gd name="connsiteY7" fmla="*/ 17253 h 500332"/>
              <a:gd name="connsiteX8" fmla="*/ 3761117 w 6176513"/>
              <a:gd name="connsiteY8" fmla="*/ 34506 h 500332"/>
              <a:gd name="connsiteX9" fmla="*/ 4364966 w 6176513"/>
              <a:gd name="connsiteY9" fmla="*/ 60385 h 500332"/>
              <a:gd name="connsiteX10" fmla="*/ 5400136 w 6176513"/>
              <a:gd name="connsiteY10" fmla="*/ 43132 h 500332"/>
              <a:gd name="connsiteX11" fmla="*/ 5883215 w 6176513"/>
              <a:gd name="connsiteY11" fmla="*/ 172528 h 500332"/>
              <a:gd name="connsiteX12" fmla="*/ 6176513 w 6176513"/>
              <a:gd name="connsiteY12" fmla="*/ 483079 h 500332"/>
              <a:gd name="connsiteX13" fmla="*/ 0 w 6176513"/>
              <a:gd name="connsiteY13" fmla="*/ 431321 h 500332"/>
              <a:gd name="connsiteX0" fmla="*/ 0 w 6176513"/>
              <a:gd name="connsiteY0" fmla="*/ 431321 h 500332"/>
              <a:gd name="connsiteX1" fmla="*/ 638354 w 6176513"/>
              <a:gd name="connsiteY1" fmla="*/ 112144 h 500332"/>
              <a:gd name="connsiteX2" fmla="*/ 1751162 w 6176513"/>
              <a:gd name="connsiteY2" fmla="*/ 34505 h 500332"/>
              <a:gd name="connsiteX3" fmla="*/ 2553419 w 6176513"/>
              <a:gd name="connsiteY3" fmla="*/ 17253 h 500332"/>
              <a:gd name="connsiteX4" fmla="*/ 2915728 w 6176513"/>
              <a:gd name="connsiteY4" fmla="*/ 138023 h 500332"/>
              <a:gd name="connsiteX5" fmla="*/ 3071004 w 6176513"/>
              <a:gd name="connsiteY5" fmla="*/ 500332 h 500332"/>
              <a:gd name="connsiteX6" fmla="*/ 3278038 w 6176513"/>
              <a:gd name="connsiteY6" fmla="*/ 138023 h 500332"/>
              <a:gd name="connsiteX7" fmla="*/ 3597215 w 6176513"/>
              <a:gd name="connsiteY7" fmla="*/ 17253 h 500332"/>
              <a:gd name="connsiteX8" fmla="*/ 3761117 w 6176513"/>
              <a:gd name="connsiteY8" fmla="*/ 34506 h 500332"/>
              <a:gd name="connsiteX9" fmla="*/ 4364966 w 6176513"/>
              <a:gd name="connsiteY9" fmla="*/ 25880 h 500332"/>
              <a:gd name="connsiteX10" fmla="*/ 5400136 w 6176513"/>
              <a:gd name="connsiteY10" fmla="*/ 43132 h 500332"/>
              <a:gd name="connsiteX11" fmla="*/ 5883215 w 6176513"/>
              <a:gd name="connsiteY11" fmla="*/ 172528 h 500332"/>
              <a:gd name="connsiteX12" fmla="*/ 6176513 w 6176513"/>
              <a:gd name="connsiteY12" fmla="*/ 483079 h 500332"/>
              <a:gd name="connsiteX13" fmla="*/ 0 w 6176513"/>
              <a:gd name="connsiteY13" fmla="*/ 431321 h 500332"/>
              <a:gd name="connsiteX0" fmla="*/ 0 w 6176513"/>
              <a:gd name="connsiteY0" fmla="*/ 431321 h 500332"/>
              <a:gd name="connsiteX1" fmla="*/ 638354 w 6176513"/>
              <a:gd name="connsiteY1" fmla="*/ 112144 h 500332"/>
              <a:gd name="connsiteX2" fmla="*/ 1751162 w 6176513"/>
              <a:gd name="connsiteY2" fmla="*/ 34505 h 500332"/>
              <a:gd name="connsiteX3" fmla="*/ 2553419 w 6176513"/>
              <a:gd name="connsiteY3" fmla="*/ 17253 h 500332"/>
              <a:gd name="connsiteX4" fmla="*/ 2915728 w 6176513"/>
              <a:gd name="connsiteY4" fmla="*/ 138023 h 500332"/>
              <a:gd name="connsiteX5" fmla="*/ 3071004 w 6176513"/>
              <a:gd name="connsiteY5" fmla="*/ 500332 h 500332"/>
              <a:gd name="connsiteX6" fmla="*/ 3278038 w 6176513"/>
              <a:gd name="connsiteY6" fmla="*/ 138023 h 500332"/>
              <a:gd name="connsiteX7" fmla="*/ 3597215 w 6176513"/>
              <a:gd name="connsiteY7" fmla="*/ 17253 h 500332"/>
              <a:gd name="connsiteX8" fmla="*/ 3795623 w 6176513"/>
              <a:gd name="connsiteY8" fmla="*/ 17253 h 500332"/>
              <a:gd name="connsiteX9" fmla="*/ 4364966 w 6176513"/>
              <a:gd name="connsiteY9" fmla="*/ 25880 h 500332"/>
              <a:gd name="connsiteX10" fmla="*/ 5400136 w 6176513"/>
              <a:gd name="connsiteY10" fmla="*/ 43132 h 500332"/>
              <a:gd name="connsiteX11" fmla="*/ 5883215 w 6176513"/>
              <a:gd name="connsiteY11" fmla="*/ 172528 h 500332"/>
              <a:gd name="connsiteX12" fmla="*/ 6176513 w 6176513"/>
              <a:gd name="connsiteY12" fmla="*/ 483079 h 500332"/>
              <a:gd name="connsiteX13" fmla="*/ 0 w 6176513"/>
              <a:gd name="connsiteY13" fmla="*/ 431321 h 500332"/>
              <a:gd name="connsiteX0" fmla="*/ 0 w 6176513"/>
              <a:gd name="connsiteY0" fmla="*/ 431321 h 500332"/>
              <a:gd name="connsiteX1" fmla="*/ 638354 w 6176513"/>
              <a:gd name="connsiteY1" fmla="*/ 112144 h 500332"/>
              <a:gd name="connsiteX2" fmla="*/ 1751162 w 6176513"/>
              <a:gd name="connsiteY2" fmla="*/ 34505 h 500332"/>
              <a:gd name="connsiteX3" fmla="*/ 2553419 w 6176513"/>
              <a:gd name="connsiteY3" fmla="*/ 17253 h 500332"/>
              <a:gd name="connsiteX4" fmla="*/ 2915728 w 6176513"/>
              <a:gd name="connsiteY4" fmla="*/ 138023 h 500332"/>
              <a:gd name="connsiteX5" fmla="*/ 3071004 w 6176513"/>
              <a:gd name="connsiteY5" fmla="*/ 500332 h 500332"/>
              <a:gd name="connsiteX6" fmla="*/ 3278038 w 6176513"/>
              <a:gd name="connsiteY6" fmla="*/ 138023 h 500332"/>
              <a:gd name="connsiteX7" fmla="*/ 3597215 w 6176513"/>
              <a:gd name="connsiteY7" fmla="*/ 17253 h 500332"/>
              <a:gd name="connsiteX8" fmla="*/ 3795623 w 6176513"/>
              <a:gd name="connsiteY8" fmla="*/ 17253 h 500332"/>
              <a:gd name="connsiteX9" fmla="*/ 4364966 w 6176513"/>
              <a:gd name="connsiteY9" fmla="*/ 25880 h 500332"/>
              <a:gd name="connsiteX10" fmla="*/ 5400136 w 6176513"/>
              <a:gd name="connsiteY10" fmla="*/ 43132 h 500332"/>
              <a:gd name="connsiteX11" fmla="*/ 5883215 w 6176513"/>
              <a:gd name="connsiteY11" fmla="*/ 172528 h 500332"/>
              <a:gd name="connsiteX12" fmla="*/ 6176513 w 6176513"/>
              <a:gd name="connsiteY12" fmla="*/ 483079 h 500332"/>
              <a:gd name="connsiteX13" fmla="*/ 0 w 6176513"/>
              <a:gd name="connsiteY13" fmla="*/ 431321 h 500332"/>
              <a:gd name="connsiteX0" fmla="*/ 0 w 6176513"/>
              <a:gd name="connsiteY0" fmla="*/ 431321 h 483079"/>
              <a:gd name="connsiteX1" fmla="*/ 638354 w 6176513"/>
              <a:gd name="connsiteY1" fmla="*/ 112144 h 483079"/>
              <a:gd name="connsiteX2" fmla="*/ 1751162 w 6176513"/>
              <a:gd name="connsiteY2" fmla="*/ 34505 h 483079"/>
              <a:gd name="connsiteX3" fmla="*/ 2553419 w 6176513"/>
              <a:gd name="connsiteY3" fmla="*/ 17253 h 483079"/>
              <a:gd name="connsiteX4" fmla="*/ 2915728 w 6176513"/>
              <a:gd name="connsiteY4" fmla="*/ 138023 h 483079"/>
              <a:gd name="connsiteX5" fmla="*/ 3079631 w 6176513"/>
              <a:gd name="connsiteY5" fmla="*/ 457200 h 483079"/>
              <a:gd name="connsiteX6" fmla="*/ 3278038 w 6176513"/>
              <a:gd name="connsiteY6" fmla="*/ 138023 h 483079"/>
              <a:gd name="connsiteX7" fmla="*/ 3597215 w 6176513"/>
              <a:gd name="connsiteY7" fmla="*/ 17253 h 483079"/>
              <a:gd name="connsiteX8" fmla="*/ 3795623 w 6176513"/>
              <a:gd name="connsiteY8" fmla="*/ 17253 h 483079"/>
              <a:gd name="connsiteX9" fmla="*/ 4364966 w 6176513"/>
              <a:gd name="connsiteY9" fmla="*/ 25880 h 483079"/>
              <a:gd name="connsiteX10" fmla="*/ 5400136 w 6176513"/>
              <a:gd name="connsiteY10" fmla="*/ 43132 h 483079"/>
              <a:gd name="connsiteX11" fmla="*/ 5883215 w 6176513"/>
              <a:gd name="connsiteY11" fmla="*/ 172528 h 483079"/>
              <a:gd name="connsiteX12" fmla="*/ 6176513 w 6176513"/>
              <a:gd name="connsiteY12" fmla="*/ 483079 h 483079"/>
              <a:gd name="connsiteX13" fmla="*/ 0 w 6176513"/>
              <a:gd name="connsiteY13" fmla="*/ 431321 h 48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76513" h="483079">
                <a:moveTo>
                  <a:pt x="0" y="431321"/>
                </a:moveTo>
                <a:lnTo>
                  <a:pt x="638354" y="112144"/>
                </a:lnTo>
                <a:cubicBezTo>
                  <a:pt x="930214" y="46008"/>
                  <a:pt x="1431985" y="50320"/>
                  <a:pt x="1751162" y="34505"/>
                </a:cubicBezTo>
                <a:cubicBezTo>
                  <a:pt x="2070339" y="18690"/>
                  <a:pt x="2359325" y="0"/>
                  <a:pt x="2553419" y="17253"/>
                </a:cubicBezTo>
                <a:cubicBezTo>
                  <a:pt x="2747513" y="34506"/>
                  <a:pt x="2829464" y="57510"/>
                  <a:pt x="2915728" y="138023"/>
                </a:cubicBezTo>
                <a:lnTo>
                  <a:pt x="3079631" y="457200"/>
                </a:lnTo>
                <a:lnTo>
                  <a:pt x="3278038" y="138023"/>
                </a:lnTo>
                <a:cubicBezTo>
                  <a:pt x="3365740" y="57510"/>
                  <a:pt x="3516702" y="34506"/>
                  <a:pt x="3597215" y="17253"/>
                </a:cubicBezTo>
                <a:lnTo>
                  <a:pt x="3795623" y="17253"/>
                </a:lnTo>
                <a:cubicBezTo>
                  <a:pt x="3923581" y="24442"/>
                  <a:pt x="4091796" y="24442"/>
                  <a:pt x="4364966" y="25880"/>
                </a:cubicBezTo>
                <a:lnTo>
                  <a:pt x="5400136" y="43132"/>
                </a:lnTo>
                <a:cubicBezTo>
                  <a:pt x="5653177" y="67573"/>
                  <a:pt x="5753819" y="99204"/>
                  <a:pt x="5883215" y="172528"/>
                </a:cubicBezTo>
                <a:lnTo>
                  <a:pt x="6176513" y="483079"/>
                </a:lnTo>
                <a:lnTo>
                  <a:pt x="0" y="43132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4632385" y="1846053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Le,</a:t>
            </a:r>
            <a:r>
              <a:rPr lang="pt-BR" dirty="0" smtClean="0">
                <a:latin typeface="Symbol" pitchFamily="18" charset="2"/>
              </a:rPr>
              <a:t>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" y="2333519"/>
            <a:ext cx="76104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orma livre 16"/>
          <p:cNvSpPr/>
          <p:nvPr/>
        </p:nvSpPr>
        <p:spPr>
          <a:xfrm>
            <a:off x="1699404" y="1923690"/>
            <a:ext cx="6228271" cy="1268083"/>
          </a:xfrm>
          <a:custGeom>
            <a:avLst/>
            <a:gdLst>
              <a:gd name="connsiteX0" fmla="*/ 0 w 6228271"/>
              <a:gd name="connsiteY0" fmla="*/ 1138687 h 1155940"/>
              <a:gd name="connsiteX1" fmla="*/ 0 w 6228271"/>
              <a:gd name="connsiteY1" fmla="*/ 0 h 1155940"/>
              <a:gd name="connsiteX2" fmla="*/ 646981 w 6228271"/>
              <a:gd name="connsiteY2" fmla="*/ 465826 h 1155940"/>
              <a:gd name="connsiteX3" fmla="*/ 1802921 w 6228271"/>
              <a:gd name="connsiteY3" fmla="*/ 629728 h 1155940"/>
              <a:gd name="connsiteX4" fmla="*/ 2493034 w 6228271"/>
              <a:gd name="connsiteY4" fmla="*/ 603849 h 1155940"/>
              <a:gd name="connsiteX5" fmla="*/ 3079630 w 6228271"/>
              <a:gd name="connsiteY5" fmla="*/ 8626 h 1155940"/>
              <a:gd name="connsiteX6" fmla="*/ 3709358 w 6228271"/>
              <a:gd name="connsiteY6" fmla="*/ 595223 h 1155940"/>
              <a:gd name="connsiteX7" fmla="*/ 4606505 w 6228271"/>
              <a:gd name="connsiteY7" fmla="*/ 629728 h 1155940"/>
              <a:gd name="connsiteX8" fmla="*/ 5417388 w 6228271"/>
              <a:gd name="connsiteY8" fmla="*/ 621102 h 1155940"/>
              <a:gd name="connsiteX9" fmla="*/ 6193766 w 6228271"/>
              <a:gd name="connsiteY9" fmla="*/ 103517 h 1155940"/>
              <a:gd name="connsiteX10" fmla="*/ 6193766 w 6228271"/>
              <a:gd name="connsiteY10" fmla="*/ 215660 h 1155940"/>
              <a:gd name="connsiteX11" fmla="*/ 6228271 w 6228271"/>
              <a:gd name="connsiteY11" fmla="*/ 1155940 h 1155940"/>
              <a:gd name="connsiteX12" fmla="*/ 0 w 6228271"/>
              <a:gd name="connsiteY12" fmla="*/ 1138687 h 1155940"/>
              <a:gd name="connsiteX0" fmla="*/ 0 w 6228271"/>
              <a:gd name="connsiteY0" fmla="*/ 1138687 h 1155940"/>
              <a:gd name="connsiteX1" fmla="*/ 0 w 6228271"/>
              <a:gd name="connsiteY1" fmla="*/ 0 h 1155940"/>
              <a:gd name="connsiteX2" fmla="*/ 646981 w 6228271"/>
              <a:gd name="connsiteY2" fmla="*/ 465826 h 1155940"/>
              <a:gd name="connsiteX3" fmla="*/ 1802921 w 6228271"/>
              <a:gd name="connsiteY3" fmla="*/ 629728 h 1155940"/>
              <a:gd name="connsiteX4" fmla="*/ 2493034 w 6228271"/>
              <a:gd name="connsiteY4" fmla="*/ 603849 h 1155940"/>
              <a:gd name="connsiteX5" fmla="*/ 3079630 w 6228271"/>
              <a:gd name="connsiteY5" fmla="*/ 8626 h 1155940"/>
              <a:gd name="connsiteX6" fmla="*/ 3709358 w 6228271"/>
              <a:gd name="connsiteY6" fmla="*/ 595223 h 1155940"/>
              <a:gd name="connsiteX7" fmla="*/ 4606505 w 6228271"/>
              <a:gd name="connsiteY7" fmla="*/ 629728 h 1155940"/>
              <a:gd name="connsiteX8" fmla="*/ 5417388 w 6228271"/>
              <a:gd name="connsiteY8" fmla="*/ 621102 h 1155940"/>
              <a:gd name="connsiteX9" fmla="*/ 6193766 w 6228271"/>
              <a:gd name="connsiteY9" fmla="*/ 103517 h 1155940"/>
              <a:gd name="connsiteX10" fmla="*/ 6193766 w 6228271"/>
              <a:gd name="connsiteY10" fmla="*/ 215660 h 1155940"/>
              <a:gd name="connsiteX11" fmla="*/ 6228271 w 6228271"/>
              <a:gd name="connsiteY11" fmla="*/ 1155940 h 1155940"/>
              <a:gd name="connsiteX12" fmla="*/ 0 w 6228271"/>
              <a:gd name="connsiteY12" fmla="*/ 1138687 h 1155940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606505 w 6228271"/>
              <a:gd name="connsiteY7" fmla="*/ 741871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606505 w 6228271"/>
              <a:gd name="connsiteY7" fmla="*/ 741871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606505 w 6228271"/>
              <a:gd name="connsiteY7" fmla="*/ 741871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606505 w 6228271"/>
              <a:gd name="connsiteY7" fmla="*/ 741871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606505 w 6228271"/>
              <a:gd name="connsiteY7" fmla="*/ 741871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606505 w 6228271"/>
              <a:gd name="connsiteY7" fmla="*/ 741871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606505 w 6228271"/>
              <a:gd name="connsiteY7" fmla="*/ 741871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802921 w 6228271"/>
              <a:gd name="connsiteY3" fmla="*/ 741871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546120 w 6228271"/>
              <a:gd name="connsiteY7" fmla="*/ 776377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46981 w 6228271"/>
              <a:gd name="connsiteY2" fmla="*/ 577969 h 1268083"/>
              <a:gd name="connsiteX3" fmla="*/ 1388853 w 6228271"/>
              <a:gd name="connsiteY3" fmla="*/ 715992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546120 w 6228271"/>
              <a:gd name="connsiteY7" fmla="*/ 776377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64234 w 6228271"/>
              <a:gd name="connsiteY2" fmla="*/ 638353 h 1268083"/>
              <a:gd name="connsiteX3" fmla="*/ 1388853 w 6228271"/>
              <a:gd name="connsiteY3" fmla="*/ 715992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546120 w 6228271"/>
              <a:gd name="connsiteY7" fmla="*/ 776377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64234 w 6228271"/>
              <a:gd name="connsiteY2" fmla="*/ 638353 h 1268083"/>
              <a:gd name="connsiteX3" fmla="*/ 1388853 w 6228271"/>
              <a:gd name="connsiteY3" fmla="*/ 750498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546120 w 6228271"/>
              <a:gd name="connsiteY7" fmla="*/ 776377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  <a:gd name="connsiteX0" fmla="*/ 0 w 6228271"/>
              <a:gd name="connsiteY0" fmla="*/ 1250830 h 1268083"/>
              <a:gd name="connsiteX1" fmla="*/ 0 w 6228271"/>
              <a:gd name="connsiteY1" fmla="*/ 112143 h 1268083"/>
              <a:gd name="connsiteX2" fmla="*/ 676110 w 6228271"/>
              <a:gd name="connsiteY2" fmla="*/ 531475 h 1268083"/>
              <a:gd name="connsiteX3" fmla="*/ 1388853 w 6228271"/>
              <a:gd name="connsiteY3" fmla="*/ 750498 h 1268083"/>
              <a:gd name="connsiteX4" fmla="*/ 2493034 w 6228271"/>
              <a:gd name="connsiteY4" fmla="*/ 715992 h 1268083"/>
              <a:gd name="connsiteX5" fmla="*/ 3079630 w 6228271"/>
              <a:gd name="connsiteY5" fmla="*/ 120769 h 1268083"/>
              <a:gd name="connsiteX6" fmla="*/ 3709358 w 6228271"/>
              <a:gd name="connsiteY6" fmla="*/ 707366 h 1268083"/>
              <a:gd name="connsiteX7" fmla="*/ 4546120 w 6228271"/>
              <a:gd name="connsiteY7" fmla="*/ 776377 h 1268083"/>
              <a:gd name="connsiteX8" fmla="*/ 5417388 w 6228271"/>
              <a:gd name="connsiteY8" fmla="*/ 733245 h 1268083"/>
              <a:gd name="connsiteX9" fmla="*/ 6193766 w 6228271"/>
              <a:gd name="connsiteY9" fmla="*/ 215660 h 1268083"/>
              <a:gd name="connsiteX10" fmla="*/ 6193766 w 6228271"/>
              <a:gd name="connsiteY10" fmla="*/ 327803 h 1268083"/>
              <a:gd name="connsiteX11" fmla="*/ 6228271 w 6228271"/>
              <a:gd name="connsiteY11" fmla="*/ 1268083 h 1268083"/>
              <a:gd name="connsiteX12" fmla="*/ 0 w 6228271"/>
              <a:gd name="connsiteY12" fmla="*/ 1250830 h 1268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228271" h="1268083">
                <a:moveTo>
                  <a:pt x="0" y="1250830"/>
                </a:moveTo>
                <a:lnTo>
                  <a:pt x="0" y="112143"/>
                </a:lnTo>
                <a:cubicBezTo>
                  <a:pt x="107830" y="0"/>
                  <a:pt x="444635" y="425083"/>
                  <a:pt x="676110" y="531475"/>
                </a:cubicBezTo>
                <a:cubicBezTo>
                  <a:pt x="907585" y="637867"/>
                  <a:pt x="1086032" y="719745"/>
                  <a:pt x="1388853" y="750498"/>
                </a:cubicBezTo>
                <a:cubicBezTo>
                  <a:pt x="1691674" y="781251"/>
                  <a:pt x="2211238" y="820947"/>
                  <a:pt x="2493034" y="715992"/>
                </a:cubicBezTo>
                <a:cubicBezTo>
                  <a:pt x="2774830" y="611037"/>
                  <a:pt x="2876909" y="122207"/>
                  <a:pt x="3079630" y="120769"/>
                </a:cubicBezTo>
                <a:cubicBezTo>
                  <a:pt x="3282351" y="119331"/>
                  <a:pt x="3464943" y="598098"/>
                  <a:pt x="3709358" y="707366"/>
                </a:cubicBezTo>
                <a:cubicBezTo>
                  <a:pt x="3953773" y="816634"/>
                  <a:pt x="4261448" y="772064"/>
                  <a:pt x="4546120" y="776377"/>
                </a:cubicBezTo>
                <a:cubicBezTo>
                  <a:pt x="4830792" y="780690"/>
                  <a:pt x="5142780" y="826698"/>
                  <a:pt x="5417388" y="733245"/>
                </a:cubicBezTo>
                <a:cubicBezTo>
                  <a:pt x="5691996" y="639792"/>
                  <a:pt x="6064370" y="283234"/>
                  <a:pt x="6193766" y="215660"/>
                </a:cubicBezTo>
                <a:lnTo>
                  <a:pt x="6193766" y="327803"/>
                </a:lnTo>
                <a:lnTo>
                  <a:pt x="6228271" y="1268083"/>
                </a:lnTo>
                <a:lnTo>
                  <a:pt x="0" y="125083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Condições de contorno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17</a:t>
            </a:fld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rot="5400000" flipH="1" flipV="1">
            <a:off x="3187462" y="3316850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rot="5400000" flipH="1" flipV="1">
            <a:off x="3797063" y="3288102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rot="5400000" flipH="1" flipV="1">
            <a:off x="5622986" y="3259349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rot="5400000" flipH="1" flipV="1">
            <a:off x="5007637" y="3290980"/>
            <a:ext cx="9057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rma livre 15"/>
          <p:cNvSpPr/>
          <p:nvPr/>
        </p:nvSpPr>
        <p:spPr>
          <a:xfrm>
            <a:off x="1673526" y="2743193"/>
            <a:ext cx="6176513" cy="483079"/>
          </a:xfrm>
          <a:custGeom>
            <a:avLst/>
            <a:gdLst>
              <a:gd name="connsiteX0" fmla="*/ 0 w 6176513"/>
              <a:gd name="connsiteY0" fmla="*/ 414068 h 483079"/>
              <a:gd name="connsiteX1" fmla="*/ 819509 w 6176513"/>
              <a:gd name="connsiteY1" fmla="*/ 207034 h 483079"/>
              <a:gd name="connsiteX2" fmla="*/ 1958196 w 6176513"/>
              <a:gd name="connsiteY2" fmla="*/ 8626 h 483079"/>
              <a:gd name="connsiteX3" fmla="*/ 2579298 w 6176513"/>
              <a:gd name="connsiteY3" fmla="*/ 17253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14068 h 483079"/>
              <a:gd name="connsiteX1" fmla="*/ 819509 w 6176513"/>
              <a:gd name="connsiteY1" fmla="*/ 207034 h 483079"/>
              <a:gd name="connsiteX2" fmla="*/ 1958196 w 6176513"/>
              <a:gd name="connsiteY2" fmla="*/ 8626 h 483079"/>
              <a:gd name="connsiteX3" fmla="*/ 2553419 w 6176513"/>
              <a:gd name="connsiteY3" fmla="*/ 0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14068 h 483079"/>
              <a:gd name="connsiteX1" fmla="*/ 819509 w 6176513"/>
              <a:gd name="connsiteY1" fmla="*/ 207034 h 483079"/>
              <a:gd name="connsiteX2" fmla="*/ 1751162 w 6176513"/>
              <a:gd name="connsiteY2" fmla="*/ 17252 h 483079"/>
              <a:gd name="connsiteX3" fmla="*/ 2553419 w 6176513"/>
              <a:gd name="connsiteY3" fmla="*/ 0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  <a:gd name="connsiteX0" fmla="*/ 0 w 6176513"/>
              <a:gd name="connsiteY0" fmla="*/ 414068 h 483079"/>
              <a:gd name="connsiteX1" fmla="*/ 638354 w 6176513"/>
              <a:gd name="connsiteY1" fmla="*/ 94891 h 483079"/>
              <a:gd name="connsiteX2" fmla="*/ 1751162 w 6176513"/>
              <a:gd name="connsiteY2" fmla="*/ 17252 h 483079"/>
              <a:gd name="connsiteX3" fmla="*/ 2553419 w 6176513"/>
              <a:gd name="connsiteY3" fmla="*/ 0 h 483079"/>
              <a:gd name="connsiteX4" fmla="*/ 2915728 w 6176513"/>
              <a:gd name="connsiteY4" fmla="*/ 120770 h 483079"/>
              <a:gd name="connsiteX5" fmla="*/ 3071004 w 6176513"/>
              <a:gd name="connsiteY5" fmla="*/ 483079 h 483079"/>
              <a:gd name="connsiteX6" fmla="*/ 3278038 w 6176513"/>
              <a:gd name="connsiteY6" fmla="*/ 120770 h 483079"/>
              <a:gd name="connsiteX7" fmla="*/ 3597215 w 6176513"/>
              <a:gd name="connsiteY7" fmla="*/ 0 h 483079"/>
              <a:gd name="connsiteX8" fmla="*/ 3761117 w 6176513"/>
              <a:gd name="connsiteY8" fmla="*/ 17253 h 483079"/>
              <a:gd name="connsiteX9" fmla="*/ 4364966 w 6176513"/>
              <a:gd name="connsiteY9" fmla="*/ 43132 h 483079"/>
              <a:gd name="connsiteX10" fmla="*/ 5400136 w 6176513"/>
              <a:gd name="connsiteY10" fmla="*/ 25879 h 483079"/>
              <a:gd name="connsiteX11" fmla="*/ 5883215 w 6176513"/>
              <a:gd name="connsiteY11" fmla="*/ 155275 h 483079"/>
              <a:gd name="connsiteX12" fmla="*/ 6176513 w 6176513"/>
              <a:gd name="connsiteY12" fmla="*/ 465826 h 483079"/>
              <a:gd name="connsiteX13" fmla="*/ 0 w 6176513"/>
              <a:gd name="connsiteY13" fmla="*/ 414068 h 48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76513" h="483079">
                <a:moveTo>
                  <a:pt x="0" y="414068"/>
                </a:moveTo>
                <a:lnTo>
                  <a:pt x="638354" y="94891"/>
                </a:lnTo>
                <a:lnTo>
                  <a:pt x="1751162" y="17252"/>
                </a:lnTo>
                <a:lnTo>
                  <a:pt x="2553419" y="0"/>
                </a:lnTo>
                <a:lnTo>
                  <a:pt x="2915728" y="120770"/>
                </a:lnTo>
                <a:lnTo>
                  <a:pt x="3071004" y="483079"/>
                </a:lnTo>
                <a:lnTo>
                  <a:pt x="3278038" y="120770"/>
                </a:lnTo>
                <a:lnTo>
                  <a:pt x="3597215" y="0"/>
                </a:lnTo>
                <a:lnTo>
                  <a:pt x="3761117" y="17253"/>
                </a:lnTo>
                <a:lnTo>
                  <a:pt x="4364966" y="43132"/>
                </a:lnTo>
                <a:lnTo>
                  <a:pt x="5400136" y="25879"/>
                </a:lnTo>
                <a:lnTo>
                  <a:pt x="5883215" y="155275"/>
                </a:lnTo>
                <a:lnTo>
                  <a:pt x="6176513" y="465826"/>
                </a:lnTo>
                <a:lnTo>
                  <a:pt x="0" y="414068"/>
                </a:lnTo>
                <a:close/>
              </a:path>
            </a:pathLst>
          </a:custGeom>
          <a:solidFill>
            <a:schemeClr val="accent1">
              <a:alpha val="33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/>
          <p:cNvSpPr txBox="1"/>
          <p:nvPr/>
        </p:nvSpPr>
        <p:spPr>
          <a:xfrm>
            <a:off x="5278134" y="1589277"/>
            <a:ext cx="613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n</a:t>
            </a:r>
            <a:r>
              <a:rPr lang="pt-BR" baseline="-25000" dirty="0" err="1" smtClean="0"/>
              <a:t>d</a:t>
            </a:r>
            <a:r>
              <a:rPr lang="pt-BR" baseline="-25000" dirty="0" smtClean="0"/>
              <a:t>,</a:t>
            </a:r>
            <a:r>
              <a:rPr lang="pt-BR" baseline="-25000" dirty="0" err="1" smtClean="0"/>
              <a:t>res</a:t>
            </a:r>
            <a:endParaRPr lang="pt-BR" baseline="-25000" dirty="0" smtClean="0"/>
          </a:p>
        </p:txBody>
      </p:sp>
      <p:cxnSp>
        <p:nvCxnSpPr>
          <p:cNvPr id="20" name="Conector reto 19"/>
          <p:cNvCxnSpPr/>
          <p:nvPr/>
        </p:nvCxnSpPr>
        <p:spPr>
          <a:xfrm>
            <a:off x="1674421" y="2363190"/>
            <a:ext cx="6257005" cy="61854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/>
          <p:cNvCxnSpPr>
            <a:stCxn id="18" idx="1"/>
          </p:cNvCxnSpPr>
          <p:nvPr/>
        </p:nvCxnSpPr>
        <p:spPr>
          <a:xfrm rot="10800000" flipV="1">
            <a:off x="5142016" y="1773943"/>
            <a:ext cx="136118" cy="6129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/>
          <p:cNvSpPr txBox="1"/>
          <p:nvPr/>
        </p:nvSpPr>
        <p:spPr>
          <a:xfrm>
            <a:off x="3126720" y="1444794"/>
            <a:ext cx="60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n</a:t>
            </a:r>
            <a:r>
              <a:rPr lang="pt-BR" baseline="-25000" dirty="0" err="1" smtClean="0"/>
              <a:t>d</a:t>
            </a:r>
            <a:r>
              <a:rPr lang="pt-BR" baseline="-25000" dirty="0" smtClean="0"/>
              <a:t>,sol</a:t>
            </a:r>
            <a:endParaRPr lang="pt-BR" baseline="-25000" dirty="0" smtClean="0"/>
          </a:p>
        </p:txBody>
      </p:sp>
      <p:cxnSp>
        <p:nvCxnSpPr>
          <p:cNvPr id="31" name="Conector de seta reta 30"/>
          <p:cNvCxnSpPr/>
          <p:nvPr/>
        </p:nvCxnSpPr>
        <p:spPr>
          <a:xfrm rot="5400000">
            <a:off x="2766951" y="2101932"/>
            <a:ext cx="629392" cy="130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66562"/>
            <a:ext cx="8229600" cy="1143000"/>
          </a:xfrm>
        </p:spPr>
        <p:txBody>
          <a:bodyPr/>
          <a:lstStyle/>
          <a:p>
            <a:r>
              <a:rPr lang="pt-BR" dirty="0" smtClean="0"/>
              <a:t>Sensibilidade da geometria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dirty="0" smtClean="0"/>
              <a:t>02/02/2011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29392" y="1911927"/>
            <a:ext cx="2137559" cy="486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748145" y="2125683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>
            <a:off x="1173670" y="2123708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/>
          <p:cNvSpPr/>
          <p:nvPr/>
        </p:nvSpPr>
        <p:spPr>
          <a:xfrm>
            <a:off x="1636795" y="2123708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2097945" y="2121733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2574920" y="2111833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674914" y="4225637"/>
            <a:ext cx="2137559" cy="486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/>
          <p:cNvSpPr/>
          <p:nvPr/>
        </p:nvSpPr>
        <p:spPr>
          <a:xfrm>
            <a:off x="793667" y="4498768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1219192" y="4496793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1682317" y="4496793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/>
          <p:cNvSpPr/>
          <p:nvPr/>
        </p:nvSpPr>
        <p:spPr>
          <a:xfrm>
            <a:off x="2143467" y="4494818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/>
          <p:cNvSpPr/>
          <p:nvPr/>
        </p:nvSpPr>
        <p:spPr>
          <a:xfrm>
            <a:off x="2620442" y="4484918"/>
            <a:ext cx="71252" cy="712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reto 19"/>
          <p:cNvCxnSpPr/>
          <p:nvPr/>
        </p:nvCxnSpPr>
        <p:spPr>
          <a:xfrm>
            <a:off x="2897579" y="1900052"/>
            <a:ext cx="475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907475" y="2396837"/>
            <a:ext cx="475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2905496" y="2157351"/>
            <a:ext cx="475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 rot="5400000">
            <a:off x="2903517" y="2155371"/>
            <a:ext cx="6293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3431969" y="17812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6</a:t>
            </a:r>
            <a:endParaRPr lang="pt-BR" dirty="0" smtClean="0"/>
          </a:p>
        </p:txBody>
      </p:sp>
      <p:sp>
        <p:nvSpPr>
          <p:cNvPr id="26" name="CaixaDeTexto 25"/>
          <p:cNvSpPr txBox="1"/>
          <p:nvPr/>
        </p:nvSpPr>
        <p:spPr>
          <a:xfrm>
            <a:off x="3429994" y="21355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6</a:t>
            </a:r>
            <a:endParaRPr lang="pt-BR" dirty="0" smtClean="0"/>
          </a:p>
        </p:txBody>
      </p:sp>
      <p:cxnSp>
        <p:nvCxnSpPr>
          <p:cNvPr id="27" name="Conector reto 26"/>
          <p:cNvCxnSpPr/>
          <p:nvPr/>
        </p:nvCxnSpPr>
        <p:spPr>
          <a:xfrm>
            <a:off x="2943101" y="4225636"/>
            <a:ext cx="475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>
            <a:off x="2952997" y="4722421"/>
            <a:ext cx="475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2951018" y="4530435"/>
            <a:ext cx="475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 rot="5400000">
            <a:off x="2949039" y="4480955"/>
            <a:ext cx="6293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/>
          <p:cNvSpPr txBox="1"/>
          <p:nvPr/>
        </p:nvSpPr>
        <p:spPr>
          <a:xfrm>
            <a:off x="3477491" y="4106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7,5</a:t>
            </a:r>
            <a:endParaRPr lang="pt-BR" dirty="0" smtClean="0"/>
          </a:p>
        </p:txBody>
      </p:sp>
      <p:sp>
        <p:nvSpPr>
          <p:cNvPr id="32" name="CaixaDeTexto 31"/>
          <p:cNvSpPr txBox="1"/>
          <p:nvPr/>
        </p:nvSpPr>
        <p:spPr>
          <a:xfrm>
            <a:off x="3475516" y="446115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4,5</a:t>
            </a:r>
            <a:endParaRPr lang="pt-BR" dirty="0" smtClean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3848" y="1063336"/>
            <a:ext cx="4553170" cy="247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Conector de seta reta 34"/>
          <p:cNvCxnSpPr/>
          <p:nvPr/>
        </p:nvCxnSpPr>
        <p:spPr>
          <a:xfrm rot="16200000" flipH="1">
            <a:off x="5207330" y="2582883"/>
            <a:ext cx="1187532" cy="11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/>
          <p:cNvSpPr txBox="1"/>
          <p:nvPr/>
        </p:nvSpPr>
        <p:spPr>
          <a:xfrm>
            <a:off x="5747657" y="162691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58,57</a:t>
            </a:r>
            <a:endParaRPr lang="pt-BR" dirty="0" smtClean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5106" y="3667214"/>
            <a:ext cx="4572000" cy="25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Conector de seta reta 37"/>
          <p:cNvCxnSpPr/>
          <p:nvPr/>
        </p:nvCxnSpPr>
        <p:spPr>
          <a:xfrm rot="16200000" flipH="1">
            <a:off x="5073127" y="5178232"/>
            <a:ext cx="1187532" cy="11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/>
          <p:cNvSpPr txBox="1"/>
          <p:nvPr/>
        </p:nvSpPr>
        <p:spPr>
          <a:xfrm>
            <a:off x="5613454" y="422226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48,45</a:t>
            </a:r>
            <a:endParaRPr lang="pt-BR" dirty="0" smtClean="0"/>
          </a:p>
        </p:txBody>
      </p:sp>
      <p:sp>
        <p:nvSpPr>
          <p:cNvPr id="40" name="CaixaDeTexto 39"/>
          <p:cNvSpPr txBox="1"/>
          <p:nvPr/>
        </p:nvSpPr>
        <p:spPr>
          <a:xfrm>
            <a:off x="1378424" y="3098042"/>
            <a:ext cx="723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100</a:t>
            </a:r>
            <a:endParaRPr lang="pt-BR" dirty="0" smtClean="0"/>
          </a:p>
        </p:txBody>
      </p:sp>
      <p:cxnSp>
        <p:nvCxnSpPr>
          <p:cNvPr id="42" name="Conector reto 41"/>
          <p:cNvCxnSpPr/>
          <p:nvPr/>
        </p:nvCxnSpPr>
        <p:spPr>
          <a:xfrm rot="5400000">
            <a:off x="-163773" y="3302758"/>
            <a:ext cx="158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 rot="5400000">
            <a:off x="1994848" y="3236794"/>
            <a:ext cx="158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532263" y="3480179"/>
            <a:ext cx="23747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/>
          <p:cNvCxnSpPr/>
          <p:nvPr/>
        </p:nvCxnSpPr>
        <p:spPr>
          <a:xfrm flipV="1">
            <a:off x="2251881" y="1323833"/>
            <a:ext cx="1883391" cy="4094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>
            <a:off x="2320119" y="4831307"/>
            <a:ext cx="1924335" cy="532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aixaDeTexto 49"/>
          <p:cNvSpPr txBox="1"/>
          <p:nvPr/>
        </p:nvSpPr>
        <p:spPr>
          <a:xfrm>
            <a:off x="6455391" y="4217159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Queda de 17,3%</a:t>
            </a:r>
            <a:endParaRPr lang="pt-BR" dirty="0" smtClean="0"/>
          </a:p>
        </p:txBody>
      </p:sp>
      <p:sp>
        <p:nvSpPr>
          <p:cNvPr id="51" name="Elipse 50"/>
          <p:cNvSpPr/>
          <p:nvPr/>
        </p:nvSpPr>
        <p:spPr>
          <a:xfrm>
            <a:off x="4681182" y="4995081"/>
            <a:ext cx="1132764" cy="11191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9905" y="3072429"/>
            <a:ext cx="8229600" cy="1143000"/>
          </a:xfrm>
        </p:spPr>
        <p:txBody>
          <a:bodyPr/>
          <a:lstStyle/>
          <a:p>
            <a:r>
              <a:rPr lang="pt-BR" dirty="0" smtClean="0"/>
              <a:t>Cortante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Acréscimo de  cortante  por efeito torção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20</a:t>
            </a:fld>
            <a:endParaRPr lang="pt-BR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1777" y="1844936"/>
            <a:ext cx="387667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ctor de seta reta 8"/>
          <p:cNvCxnSpPr/>
          <p:nvPr/>
        </p:nvCxnSpPr>
        <p:spPr>
          <a:xfrm flipV="1">
            <a:off x="2838734" y="3138985"/>
            <a:ext cx="1105469" cy="6550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rot="10800000" flipV="1">
            <a:off x="4151197" y="2279176"/>
            <a:ext cx="939419" cy="56183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>
            <a:off x="5445457" y="1992573"/>
            <a:ext cx="518615" cy="31389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rot="10800000">
            <a:off x="3125338" y="3384646"/>
            <a:ext cx="561833" cy="34346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503762" y="2060812"/>
            <a:ext cx="51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Vd</a:t>
            </a:r>
            <a:endParaRPr lang="pt-BR" dirty="0" smtClean="0"/>
          </a:p>
        </p:txBody>
      </p:sp>
      <p:sp>
        <p:nvSpPr>
          <p:cNvPr id="19" name="CaixaDeTexto 18"/>
          <p:cNvSpPr txBox="1"/>
          <p:nvPr/>
        </p:nvSpPr>
        <p:spPr>
          <a:xfrm>
            <a:off x="2431577" y="3728113"/>
            <a:ext cx="51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Vd</a:t>
            </a:r>
            <a:endParaRPr lang="pt-BR" dirty="0" smtClean="0"/>
          </a:p>
        </p:txBody>
      </p:sp>
      <p:cxnSp>
        <p:nvCxnSpPr>
          <p:cNvPr id="21" name="Conector reto 20"/>
          <p:cNvCxnSpPr/>
          <p:nvPr/>
        </p:nvCxnSpPr>
        <p:spPr>
          <a:xfrm>
            <a:off x="4380931" y="2415654"/>
            <a:ext cx="586854" cy="341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rot="5400000">
            <a:off x="4476466" y="2552131"/>
            <a:ext cx="2456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 rot="5400000">
            <a:off x="4674358" y="2681785"/>
            <a:ext cx="232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4517409" y="24838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</a:t>
            </a:r>
            <a:endParaRPr lang="pt-BR" dirty="0" smtClean="0"/>
          </a:p>
        </p:txBody>
      </p:sp>
      <p:sp>
        <p:nvSpPr>
          <p:cNvPr id="27" name="CaixaDeTexto 26"/>
          <p:cNvSpPr txBox="1"/>
          <p:nvPr/>
        </p:nvSpPr>
        <p:spPr>
          <a:xfrm>
            <a:off x="4203511" y="1787855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</a:t>
            </a:r>
            <a:endParaRPr lang="pt-BR" dirty="0" smtClean="0"/>
          </a:p>
        </p:txBody>
      </p:sp>
      <p:sp>
        <p:nvSpPr>
          <p:cNvPr id="28" name="CaixaDeTexto 27"/>
          <p:cNvSpPr txBox="1"/>
          <p:nvPr/>
        </p:nvSpPr>
        <p:spPr>
          <a:xfrm>
            <a:off x="3086670" y="2472519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</a:t>
            </a:r>
            <a:endParaRPr lang="pt-BR" dirty="0" smtClean="0"/>
          </a:p>
        </p:txBody>
      </p:sp>
      <p:cxnSp>
        <p:nvCxnSpPr>
          <p:cNvPr id="30" name="Conector reto 29"/>
          <p:cNvCxnSpPr/>
          <p:nvPr/>
        </p:nvCxnSpPr>
        <p:spPr>
          <a:xfrm flipV="1">
            <a:off x="2579427" y="1692322"/>
            <a:ext cx="2511188" cy="1501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 rot="10800000">
            <a:off x="2374710" y="2975213"/>
            <a:ext cx="696036" cy="409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rot="10800000">
            <a:off x="4751695" y="1653655"/>
            <a:ext cx="696036" cy="409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 rot="10800000">
            <a:off x="3730388" y="2379261"/>
            <a:ext cx="696036" cy="409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 rot="5400000">
            <a:off x="2490716" y="3145809"/>
            <a:ext cx="341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 rot="5400000">
            <a:off x="3680346" y="2465696"/>
            <a:ext cx="341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/>
          <p:nvPr/>
        </p:nvCxnSpPr>
        <p:spPr>
          <a:xfrm rot="5400000">
            <a:off x="4788090" y="1785582"/>
            <a:ext cx="341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/>
          <p:cNvSpPr txBox="1"/>
          <p:nvPr/>
        </p:nvSpPr>
        <p:spPr>
          <a:xfrm>
            <a:off x="7042245" y="2511188"/>
            <a:ext cx="1349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Vd</a:t>
            </a:r>
            <a:r>
              <a:rPr lang="pt-BR" dirty="0" smtClean="0"/>
              <a:t>.e = 2aV* </a:t>
            </a:r>
            <a:endParaRPr lang="pt-BR" dirty="0" smtClean="0"/>
          </a:p>
        </p:txBody>
      </p:sp>
      <p:sp>
        <p:nvSpPr>
          <p:cNvPr id="40" name="CaixaDeTexto 39"/>
          <p:cNvSpPr txBox="1"/>
          <p:nvPr/>
        </p:nvSpPr>
        <p:spPr>
          <a:xfrm>
            <a:off x="5581934" y="1828800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V*</a:t>
            </a:r>
            <a:endParaRPr lang="pt-BR" dirty="0" smtClean="0"/>
          </a:p>
        </p:txBody>
      </p:sp>
      <p:sp>
        <p:nvSpPr>
          <p:cNvPr id="41" name="CaixaDeTexto 40"/>
          <p:cNvSpPr txBox="1"/>
          <p:nvPr/>
        </p:nvSpPr>
        <p:spPr>
          <a:xfrm>
            <a:off x="3154908" y="360528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V*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Esforços nos encontros das paredes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21</a:t>
            </a:fld>
            <a:endParaRPr lang="pt-B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018" y="1563584"/>
            <a:ext cx="7458075" cy="5710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ctor de seta reta 8"/>
          <p:cNvCxnSpPr/>
          <p:nvPr/>
        </p:nvCxnSpPr>
        <p:spPr>
          <a:xfrm>
            <a:off x="6234545" y="2838203"/>
            <a:ext cx="285008" cy="2137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5925787" y="3004457"/>
            <a:ext cx="581891" cy="4512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>
            <a:off x="5609230" y="3207224"/>
            <a:ext cx="898448" cy="6641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rot="16200000" flipH="1">
            <a:off x="6323610" y="3236025"/>
            <a:ext cx="795647" cy="4037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rot="16200000" flipH="1">
            <a:off x="6359237" y="3592285"/>
            <a:ext cx="546265" cy="2493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/>
          <p:cNvCxnSpPr/>
          <p:nvPr/>
        </p:nvCxnSpPr>
        <p:spPr>
          <a:xfrm rot="10800000" flipV="1">
            <a:off x="5795158" y="3063833"/>
            <a:ext cx="712520" cy="3918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/>
          <p:cNvCxnSpPr/>
          <p:nvPr/>
        </p:nvCxnSpPr>
        <p:spPr>
          <a:xfrm rot="10800000" flipV="1">
            <a:off x="5830784" y="3431968"/>
            <a:ext cx="641268" cy="368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/>
          <p:cNvCxnSpPr/>
          <p:nvPr/>
        </p:nvCxnSpPr>
        <p:spPr>
          <a:xfrm rot="10800000" flipV="1">
            <a:off x="5866411" y="3835730"/>
            <a:ext cx="617517" cy="344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rot="10800000">
            <a:off x="6543305" y="3598223"/>
            <a:ext cx="389909" cy="235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7398327" y="4833257"/>
            <a:ext cx="6531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 rot="10800000">
            <a:off x="7410202" y="5189517"/>
            <a:ext cx="62939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/>
          <p:cNvSpPr txBox="1"/>
          <p:nvPr/>
        </p:nvSpPr>
        <p:spPr>
          <a:xfrm>
            <a:off x="7493331" y="4417621"/>
            <a:ext cx="134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compressão</a:t>
            </a:r>
            <a:endParaRPr lang="pt-BR" dirty="0" smtClean="0"/>
          </a:p>
        </p:txBody>
      </p:sp>
      <p:sp>
        <p:nvSpPr>
          <p:cNvPr id="47" name="CaixaDeTexto 46"/>
          <p:cNvSpPr txBox="1"/>
          <p:nvPr/>
        </p:nvSpPr>
        <p:spPr>
          <a:xfrm>
            <a:off x="7633855" y="5223164"/>
            <a:ext cx="134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tração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Critério de verificação ao cortante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22</a:t>
            </a:fld>
            <a:endParaRPr lang="pt-BR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2500313"/>
            <a:ext cx="48006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rma livre 7"/>
          <p:cNvSpPr/>
          <p:nvPr/>
        </p:nvSpPr>
        <p:spPr>
          <a:xfrm rot="10800000">
            <a:off x="6412675" y="3004457"/>
            <a:ext cx="1353787" cy="1151907"/>
          </a:xfrm>
          <a:custGeom>
            <a:avLst/>
            <a:gdLst>
              <a:gd name="connsiteX0" fmla="*/ 427512 w 1353787"/>
              <a:gd name="connsiteY0" fmla="*/ 11875 h 1151907"/>
              <a:gd name="connsiteX1" fmla="*/ 1353787 w 1353787"/>
              <a:gd name="connsiteY1" fmla="*/ 0 h 1151907"/>
              <a:gd name="connsiteX2" fmla="*/ 0 w 1353787"/>
              <a:gd name="connsiteY2" fmla="*/ 1151907 h 1151907"/>
              <a:gd name="connsiteX3" fmla="*/ 190006 w 1353787"/>
              <a:gd name="connsiteY3" fmla="*/ 1151907 h 1151907"/>
              <a:gd name="connsiteX4" fmla="*/ 154380 w 1353787"/>
              <a:gd name="connsiteY4" fmla="*/ 11875 h 1151907"/>
              <a:gd name="connsiteX5" fmla="*/ 427512 w 1353787"/>
              <a:gd name="connsiteY5" fmla="*/ 11875 h 1151907"/>
              <a:gd name="connsiteX0" fmla="*/ 427512 w 1353787"/>
              <a:gd name="connsiteY0" fmla="*/ 11875 h 1151907"/>
              <a:gd name="connsiteX1" fmla="*/ 1353787 w 1353787"/>
              <a:gd name="connsiteY1" fmla="*/ 0 h 1151907"/>
              <a:gd name="connsiteX2" fmla="*/ 0 w 1353787"/>
              <a:gd name="connsiteY2" fmla="*/ 1151907 h 1151907"/>
              <a:gd name="connsiteX3" fmla="*/ 190006 w 1353787"/>
              <a:gd name="connsiteY3" fmla="*/ 1151907 h 1151907"/>
              <a:gd name="connsiteX4" fmla="*/ 201881 w 1353787"/>
              <a:gd name="connsiteY4" fmla="*/ 0 h 1151907"/>
              <a:gd name="connsiteX5" fmla="*/ 427512 w 1353787"/>
              <a:gd name="connsiteY5" fmla="*/ 11875 h 1151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3787" h="1151907">
                <a:moveTo>
                  <a:pt x="427512" y="11875"/>
                </a:moveTo>
                <a:lnTo>
                  <a:pt x="1353787" y="0"/>
                </a:lnTo>
                <a:lnTo>
                  <a:pt x="0" y="1151907"/>
                </a:lnTo>
                <a:lnTo>
                  <a:pt x="190006" y="1151907"/>
                </a:lnTo>
                <a:lnTo>
                  <a:pt x="201881" y="0"/>
                </a:lnTo>
                <a:lnTo>
                  <a:pt x="427512" y="1187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303325" y="255319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Ma</a:t>
            </a:r>
            <a:endParaRPr lang="pt-BR" dirty="0" smtClean="0"/>
          </a:p>
        </p:txBody>
      </p:sp>
      <p:sp>
        <p:nvSpPr>
          <p:cNvPr id="10" name="CaixaDeTexto 9"/>
          <p:cNvSpPr txBox="1"/>
          <p:nvPr/>
        </p:nvSpPr>
        <p:spPr>
          <a:xfrm>
            <a:off x="6743205" y="4225638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Mb</a:t>
            </a:r>
            <a:endParaRPr lang="pt-BR" dirty="0" smtClean="0"/>
          </a:p>
        </p:txBody>
      </p:sp>
      <p:cxnSp>
        <p:nvCxnSpPr>
          <p:cNvPr id="16" name="Conector de seta reta 15"/>
          <p:cNvCxnSpPr/>
          <p:nvPr/>
        </p:nvCxnSpPr>
        <p:spPr>
          <a:xfrm rot="5400000">
            <a:off x="7416141" y="3580410"/>
            <a:ext cx="1151907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6709558" y="4156364"/>
            <a:ext cx="1947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7825839" y="3016332"/>
            <a:ext cx="6056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7968347" y="340822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L</a:t>
            </a:r>
            <a:endParaRPr lang="pt-BR" dirty="0" smtClean="0"/>
          </a:p>
        </p:txBody>
      </p:sp>
      <p:sp>
        <p:nvSpPr>
          <p:cNvPr id="23" name="Seta para a direita 22"/>
          <p:cNvSpPr/>
          <p:nvPr/>
        </p:nvSpPr>
        <p:spPr>
          <a:xfrm>
            <a:off x="4940135" y="2790703"/>
            <a:ext cx="1413163" cy="1900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 para a direita 23"/>
          <p:cNvSpPr/>
          <p:nvPr/>
        </p:nvSpPr>
        <p:spPr>
          <a:xfrm rot="10800000">
            <a:off x="4938156" y="4213761"/>
            <a:ext cx="1413163" cy="1900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/>
          <p:cNvSpPr txBox="1"/>
          <p:nvPr/>
        </p:nvSpPr>
        <p:spPr>
          <a:xfrm>
            <a:off x="5401294" y="236121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 </a:t>
            </a:r>
            <a:endParaRPr lang="pt-BR" dirty="0" smtClean="0"/>
          </a:p>
        </p:txBody>
      </p:sp>
      <p:sp>
        <p:nvSpPr>
          <p:cNvPr id="26" name="CaixaDeTexto 25"/>
          <p:cNvSpPr txBox="1"/>
          <p:nvPr/>
        </p:nvSpPr>
        <p:spPr>
          <a:xfrm>
            <a:off x="5054929" y="4354287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 </a:t>
            </a:r>
            <a:endParaRPr lang="pt-BR" dirty="0" smtClean="0"/>
          </a:p>
        </p:txBody>
      </p:sp>
      <p:sp>
        <p:nvSpPr>
          <p:cNvPr id="27" name="Retângulo 26"/>
          <p:cNvSpPr/>
          <p:nvPr/>
        </p:nvSpPr>
        <p:spPr>
          <a:xfrm>
            <a:off x="5308270" y="3051957"/>
            <a:ext cx="926275" cy="108065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0" name="Grupo 29"/>
          <p:cNvGrpSpPr/>
          <p:nvPr/>
        </p:nvGrpSpPr>
        <p:grpSpPr>
          <a:xfrm>
            <a:off x="973780" y="4821381"/>
            <a:ext cx="5585600" cy="1048597"/>
            <a:chOff x="973780" y="4821381"/>
            <a:chExt cx="5585600" cy="1048597"/>
          </a:xfrm>
        </p:grpSpPr>
        <p:sp>
          <p:nvSpPr>
            <p:cNvPr id="11" name="CaixaDeTexto 10"/>
            <p:cNvSpPr txBox="1"/>
            <p:nvPr/>
          </p:nvSpPr>
          <p:spPr>
            <a:xfrm>
              <a:off x="1662547" y="4821381"/>
              <a:ext cx="1067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(Ma+</a:t>
              </a:r>
              <a:r>
                <a:rPr lang="pt-BR" dirty="0" err="1" smtClean="0"/>
                <a:t>Mb</a:t>
              </a:r>
              <a:r>
                <a:rPr lang="pt-BR" dirty="0" smtClean="0"/>
                <a:t>)</a:t>
              </a:r>
              <a:endParaRPr lang="pt-BR" dirty="0" smtClean="0"/>
            </a:p>
          </p:txBody>
        </p:sp>
        <p:cxnSp>
          <p:nvCxnSpPr>
            <p:cNvPr id="13" name="Conector reto 12"/>
            <p:cNvCxnSpPr/>
            <p:nvPr/>
          </p:nvCxnSpPr>
          <p:spPr>
            <a:xfrm>
              <a:off x="1496291" y="5237018"/>
              <a:ext cx="13775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ixaDeTexto 13"/>
            <p:cNvSpPr txBox="1"/>
            <p:nvPr/>
          </p:nvSpPr>
          <p:spPr>
            <a:xfrm>
              <a:off x="2042556" y="5248894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L</a:t>
              </a:r>
              <a:endParaRPr lang="pt-BR" dirty="0" smtClean="0"/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973780" y="5047012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Vk</a:t>
              </a:r>
              <a:r>
                <a:rPr lang="pt-BR" dirty="0" smtClean="0"/>
                <a:t> =</a:t>
              </a:r>
              <a:endParaRPr lang="pt-BR" dirty="0" smtClean="0"/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3621973" y="4963885"/>
              <a:ext cx="2937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V</a:t>
              </a:r>
              <a:r>
                <a:rPr lang="pt-BR" baseline="-25000" dirty="0" err="1" smtClean="0"/>
                <a:t>d</a:t>
              </a:r>
              <a:r>
                <a:rPr lang="pt-BR" baseline="-25000" dirty="0" smtClean="0"/>
                <a:t>,</a:t>
              </a:r>
              <a:r>
                <a:rPr lang="pt-BR" baseline="-25000" dirty="0" err="1" smtClean="0"/>
                <a:t>res</a:t>
              </a:r>
              <a:r>
                <a:rPr lang="pt-BR" dirty="0" smtClean="0"/>
                <a:t>=0,3.</a:t>
              </a:r>
              <a:r>
                <a:rPr lang="pt-BR" dirty="0" err="1" smtClean="0"/>
                <a:t>f</a:t>
              </a:r>
              <a:r>
                <a:rPr lang="pt-BR" baseline="-25000" dirty="0" err="1" smtClean="0"/>
                <a:t>ctd</a:t>
              </a:r>
              <a:r>
                <a:rPr lang="pt-BR" dirty="0" smtClean="0"/>
                <a:t>.A</a:t>
              </a:r>
              <a:r>
                <a:rPr lang="pt-BR" baseline="-25000" dirty="0" smtClean="0"/>
                <a:t>c.</a:t>
              </a:r>
              <a:r>
                <a:rPr lang="pt-BR" dirty="0" smtClean="0"/>
                <a:t>(1+3*</a:t>
              </a:r>
              <a:r>
                <a:rPr lang="pt-BR" dirty="0" err="1" smtClean="0">
                  <a:latin typeface="Symbol" pitchFamily="18" charset="2"/>
                </a:rPr>
                <a:t>s</a:t>
              </a:r>
              <a:r>
                <a:rPr lang="pt-BR" baseline="-25000" dirty="0" err="1" smtClean="0"/>
                <a:t>cmd</a:t>
              </a:r>
              <a:r>
                <a:rPr lang="pt-BR" dirty="0" smtClean="0"/>
                <a:t>/</a:t>
              </a:r>
              <a:r>
                <a:rPr lang="pt-BR" dirty="0" err="1" smtClean="0"/>
                <a:t>f</a:t>
              </a:r>
              <a:r>
                <a:rPr lang="pt-BR" baseline="-25000" dirty="0" err="1" smtClean="0"/>
                <a:t>ck</a:t>
              </a:r>
              <a:r>
                <a:rPr lang="pt-BR" dirty="0" smtClean="0"/>
                <a:t>)</a:t>
              </a:r>
              <a:endParaRPr lang="pt-BR" dirty="0" smtClean="0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3731208" y="5500646"/>
              <a:ext cx="18210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smtClean="0"/>
                <a:t>1+3*</a:t>
              </a:r>
              <a:r>
                <a:rPr lang="pt-BR" dirty="0" err="1" smtClean="0">
                  <a:latin typeface="Symbol" pitchFamily="18" charset="2"/>
                </a:rPr>
                <a:t>s</a:t>
              </a:r>
              <a:r>
                <a:rPr lang="pt-BR" baseline="-25000" dirty="0" err="1" smtClean="0"/>
                <a:t>cmd</a:t>
              </a:r>
              <a:r>
                <a:rPr lang="pt-BR" dirty="0" smtClean="0"/>
                <a:t>/</a:t>
              </a:r>
              <a:r>
                <a:rPr lang="pt-BR" dirty="0" err="1" smtClean="0"/>
                <a:t>f</a:t>
              </a:r>
              <a:r>
                <a:rPr lang="pt-BR" baseline="-25000" dirty="0" err="1" smtClean="0"/>
                <a:t>ck</a:t>
              </a:r>
              <a:r>
                <a:rPr lang="pt-BR" dirty="0" smtClean="0"/>
                <a:t>) &lt;=2</a:t>
              </a:r>
              <a:endParaRPr lang="pt-BR" dirty="0"/>
            </a:p>
          </p:txBody>
        </p:sp>
      </p:grpSp>
      <p:sp>
        <p:nvSpPr>
          <p:cNvPr id="31" name="Chave direita 30"/>
          <p:cNvSpPr/>
          <p:nvPr/>
        </p:nvSpPr>
        <p:spPr>
          <a:xfrm>
            <a:off x="6662057" y="4963886"/>
            <a:ext cx="332509" cy="9262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/>
          <p:cNvSpPr txBox="1"/>
          <p:nvPr/>
        </p:nvSpPr>
        <p:spPr>
          <a:xfrm>
            <a:off x="7030193" y="5260769"/>
            <a:ext cx="188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Armadura mínima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Critério expedito para dimensionamento das armaduras de costura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23</a:t>
            </a:fld>
            <a:endParaRPr lang="pt-BR"/>
          </a:p>
        </p:txBody>
      </p:sp>
      <p:grpSp>
        <p:nvGrpSpPr>
          <p:cNvPr id="37" name="Grupo 36"/>
          <p:cNvGrpSpPr/>
          <p:nvPr/>
        </p:nvGrpSpPr>
        <p:grpSpPr>
          <a:xfrm>
            <a:off x="2137560" y="2208810"/>
            <a:ext cx="5048820" cy="3136283"/>
            <a:chOff x="2113809" y="1757548"/>
            <a:chExt cx="5048820" cy="3136283"/>
          </a:xfrm>
        </p:grpSpPr>
        <p:sp>
          <p:nvSpPr>
            <p:cNvPr id="13" name="Retângulo 12"/>
            <p:cNvSpPr/>
            <p:nvPr/>
          </p:nvSpPr>
          <p:spPr>
            <a:xfrm>
              <a:off x="2339439" y="2719450"/>
              <a:ext cx="1116280" cy="119940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/>
            <p:cNvSpPr/>
            <p:nvPr/>
          </p:nvSpPr>
          <p:spPr>
            <a:xfrm>
              <a:off x="2113809" y="2719450"/>
              <a:ext cx="190005" cy="11875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3489367" y="2717471"/>
              <a:ext cx="190005" cy="118753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7" name="Conector de seta reta 16"/>
            <p:cNvCxnSpPr/>
            <p:nvPr/>
          </p:nvCxnSpPr>
          <p:spPr>
            <a:xfrm>
              <a:off x="2470068" y="2612571"/>
              <a:ext cx="855023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/>
            <p:cNvCxnSpPr/>
            <p:nvPr/>
          </p:nvCxnSpPr>
          <p:spPr>
            <a:xfrm rot="10800000">
              <a:off x="2422567" y="4037610"/>
              <a:ext cx="97377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 rot="16200000" flipH="1">
              <a:off x="2363190" y="2612571"/>
              <a:ext cx="1068779" cy="13775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de seta reta 22"/>
            <p:cNvCxnSpPr>
              <a:stCxn id="14" idx="0"/>
            </p:cNvCxnSpPr>
            <p:nvPr/>
          </p:nvCxnSpPr>
          <p:spPr>
            <a:xfrm rot="16200000" flipH="1" flipV="1">
              <a:off x="1454729" y="3461656"/>
              <a:ext cx="1496290" cy="118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de seta reta 25"/>
            <p:cNvCxnSpPr>
              <a:endCxn id="15" idx="2"/>
            </p:cNvCxnSpPr>
            <p:nvPr/>
          </p:nvCxnSpPr>
          <p:spPr>
            <a:xfrm rot="16200000" flipV="1">
              <a:off x="3121232" y="4368141"/>
              <a:ext cx="928254" cy="197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aixaDeTexto 26"/>
            <p:cNvSpPr txBox="1"/>
            <p:nvPr/>
          </p:nvSpPr>
          <p:spPr>
            <a:xfrm>
              <a:off x="2458203" y="2268190"/>
              <a:ext cx="428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Vd</a:t>
              </a:r>
              <a:endParaRPr lang="pt-BR" dirty="0" smtClean="0"/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3049978" y="3999965"/>
              <a:ext cx="428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Vd</a:t>
              </a:r>
              <a:endParaRPr lang="pt-BR" dirty="0" smtClean="0"/>
            </a:p>
          </p:txBody>
        </p:sp>
        <p:cxnSp>
          <p:nvCxnSpPr>
            <p:cNvPr id="30" name="Conector de seta reta 29"/>
            <p:cNvCxnSpPr/>
            <p:nvPr/>
          </p:nvCxnSpPr>
          <p:spPr>
            <a:xfrm rot="5400000">
              <a:off x="2547258" y="2012867"/>
              <a:ext cx="510639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ixaDeTexto 30"/>
            <p:cNvSpPr txBox="1"/>
            <p:nvPr/>
          </p:nvSpPr>
          <p:spPr>
            <a:xfrm>
              <a:off x="2838203" y="1757548"/>
              <a:ext cx="455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Nd</a:t>
              </a:r>
              <a:endParaRPr lang="pt-BR" dirty="0" smtClean="0"/>
            </a:p>
          </p:txBody>
        </p:sp>
        <p:cxnSp>
          <p:nvCxnSpPr>
            <p:cNvPr id="33" name="Conector de seta reta 32"/>
            <p:cNvCxnSpPr/>
            <p:nvPr/>
          </p:nvCxnSpPr>
          <p:spPr>
            <a:xfrm rot="5400000" flipH="1" flipV="1">
              <a:off x="2523506" y="4447309"/>
              <a:ext cx="67689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CaixaDeTexto 33"/>
            <p:cNvSpPr txBox="1"/>
            <p:nvPr/>
          </p:nvSpPr>
          <p:spPr>
            <a:xfrm>
              <a:off x="2612571" y="4524499"/>
              <a:ext cx="455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Nd</a:t>
              </a:r>
              <a:endParaRPr lang="pt-BR" dirty="0" smtClean="0"/>
            </a:p>
          </p:txBody>
        </p:sp>
        <p:sp>
          <p:nvSpPr>
            <p:cNvPr id="35" name="CaixaDeTexto 34"/>
            <p:cNvSpPr txBox="1"/>
            <p:nvPr/>
          </p:nvSpPr>
          <p:spPr>
            <a:xfrm>
              <a:off x="5118265" y="3598223"/>
              <a:ext cx="1428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A</a:t>
              </a:r>
              <a:r>
                <a:rPr lang="pt-BR" baseline="-25000" dirty="0" err="1" smtClean="0"/>
                <a:t>sx</a:t>
              </a:r>
              <a:r>
                <a:rPr lang="pt-BR" dirty="0" smtClean="0"/>
                <a:t>=</a:t>
              </a:r>
              <a:r>
                <a:rPr lang="pt-BR" dirty="0" err="1" smtClean="0"/>
                <a:t>V</a:t>
              </a:r>
              <a:r>
                <a:rPr lang="pt-BR" baseline="-25000" dirty="0" err="1" smtClean="0"/>
                <a:t>d</a:t>
              </a:r>
              <a:r>
                <a:rPr lang="pt-BR" dirty="0" smtClean="0"/>
                <a:t>/(</a:t>
              </a:r>
              <a:r>
                <a:rPr lang="pt-BR" dirty="0" err="1" smtClean="0"/>
                <a:t>b.f</a:t>
              </a:r>
              <a:r>
                <a:rPr lang="pt-BR" baseline="-25000" dirty="0" err="1" smtClean="0"/>
                <a:t>yd</a:t>
              </a:r>
              <a:r>
                <a:rPr lang="pt-BR" dirty="0" smtClean="0"/>
                <a:t>)</a:t>
              </a:r>
              <a:endParaRPr lang="pt-BR" dirty="0" smtClean="0"/>
            </a:p>
          </p:txBody>
        </p:sp>
        <p:sp>
          <p:nvSpPr>
            <p:cNvPr id="36" name="CaixaDeTexto 35"/>
            <p:cNvSpPr txBox="1"/>
            <p:nvPr/>
          </p:nvSpPr>
          <p:spPr>
            <a:xfrm>
              <a:off x="5128161" y="4225636"/>
              <a:ext cx="2034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A</a:t>
              </a:r>
              <a:r>
                <a:rPr lang="pt-BR" baseline="-25000" dirty="0" err="1" smtClean="0"/>
                <a:t>sy</a:t>
              </a:r>
              <a:r>
                <a:rPr lang="pt-BR" dirty="0" smtClean="0"/>
                <a:t>=(</a:t>
              </a:r>
              <a:r>
                <a:rPr lang="pt-BR" dirty="0" err="1" smtClean="0"/>
                <a:t>V</a:t>
              </a:r>
              <a:r>
                <a:rPr lang="pt-BR" baseline="-25000" dirty="0" err="1" smtClean="0"/>
                <a:t>d</a:t>
              </a:r>
              <a:r>
                <a:rPr lang="pt-BR" dirty="0" err="1" smtClean="0"/>
                <a:t>-N</a:t>
              </a:r>
              <a:r>
                <a:rPr lang="pt-BR" baseline="-25000" dirty="0" err="1" smtClean="0"/>
                <a:t>d</a:t>
              </a:r>
              <a:r>
                <a:rPr lang="pt-BR" dirty="0" smtClean="0"/>
                <a:t>/2)/(</a:t>
              </a:r>
              <a:r>
                <a:rPr lang="pt-BR" dirty="0" err="1" smtClean="0"/>
                <a:t>b.f</a:t>
              </a:r>
              <a:r>
                <a:rPr lang="pt-BR" baseline="-25000" dirty="0" err="1" smtClean="0"/>
                <a:t>yd</a:t>
              </a:r>
              <a:r>
                <a:rPr lang="pt-BR" dirty="0" smtClean="0"/>
                <a:t>)</a:t>
              </a:r>
              <a:endParaRPr lang="pt-BR" dirty="0" smtClean="0"/>
            </a:p>
          </p:txBody>
        </p:sp>
      </p:grpSp>
      <p:sp>
        <p:nvSpPr>
          <p:cNvPr id="38" name="CaixaDeTexto 37"/>
          <p:cNvSpPr txBox="1"/>
          <p:nvPr/>
        </p:nvSpPr>
        <p:spPr>
          <a:xfrm>
            <a:off x="4619501" y="2208810"/>
            <a:ext cx="3944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a condição anterior não for cumprida</a:t>
            </a:r>
            <a:endParaRPr lang="pt-BR" dirty="0" smtClean="0"/>
          </a:p>
        </p:txBody>
      </p:sp>
      <p:sp>
        <p:nvSpPr>
          <p:cNvPr id="39" name="CaixaDeTexto 38"/>
          <p:cNvSpPr txBox="1"/>
          <p:nvPr/>
        </p:nvSpPr>
        <p:spPr>
          <a:xfrm>
            <a:off x="5248894" y="3182587"/>
            <a:ext cx="1830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V</a:t>
            </a:r>
            <a:r>
              <a:rPr lang="pt-BR" baseline="-25000" dirty="0" err="1" smtClean="0"/>
              <a:t>dres</a:t>
            </a:r>
            <a:r>
              <a:rPr lang="pt-BR" dirty="0" smtClean="0"/>
              <a:t> </a:t>
            </a:r>
            <a:r>
              <a:rPr lang="pt-BR" dirty="0" smtClean="0"/>
              <a:t>= 0,10</a:t>
            </a:r>
            <a:r>
              <a:rPr lang="pt-BR" dirty="0" err="1" smtClean="0">
                <a:latin typeface="Symbol" pitchFamily="18" charset="2"/>
              </a:rPr>
              <a:t>a</a:t>
            </a:r>
            <a:r>
              <a:rPr lang="pt-BR" baseline="-25000" dirty="0" err="1" smtClean="0"/>
              <a:t>v</a:t>
            </a:r>
            <a:r>
              <a:rPr lang="pt-BR" dirty="0" err="1" smtClean="0"/>
              <a:t>f</a:t>
            </a:r>
            <a:r>
              <a:rPr lang="pt-BR" baseline="-25000" dirty="0" err="1" smtClean="0"/>
              <a:t>cd</a:t>
            </a:r>
            <a:r>
              <a:rPr lang="pt-BR" dirty="0" err="1" smtClean="0"/>
              <a:t>A</a:t>
            </a:r>
            <a:r>
              <a:rPr lang="pt-BR" baseline="-25000" dirty="0" err="1" smtClean="0"/>
              <a:t>c</a:t>
            </a:r>
            <a:endParaRPr lang="pt-BR" baseline="-25000" dirty="0" smtClean="0"/>
          </a:p>
        </p:txBody>
      </p:sp>
      <p:sp>
        <p:nvSpPr>
          <p:cNvPr id="40" name="Chave direita 39"/>
          <p:cNvSpPr/>
          <p:nvPr/>
        </p:nvSpPr>
        <p:spPr>
          <a:xfrm>
            <a:off x="7374577" y="4085112"/>
            <a:ext cx="249381" cy="96190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CaixaDeTexto 40"/>
          <p:cNvSpPr txBox="1"/>
          <p:nvPr/>
        </p:nvSpPr>
        <p:spPr>
          <a:xfrm>
            <a:off x="7683335" y="43701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&gt;= As,</a:t>
            </a:r>
            <a:r>
              <a:rPr lang="pt-BR" dirty="0" err="1" smtClean="0"/>
              <a:t>min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02/02/2011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Francisco Paulo Graziano</a:t>
            </a:r>
          </a:p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702257" y="3275463"/>
            <a:ext cx="363304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00" dirty="0" smtClean="0"/>
              <a:t>Obrigado!</a:t>
            </a:r>
            <a:endParaRPr lang="pt-BR" sz="6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622</Words>
  <Application>Microsoft Office PowerPoint</Application>
  <PresentationFormat>Apresentação na tela (4:3)</PresentationFormat>
  <Paragraphs>206</Paragraphs>
  <Slides>24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6" baseType="lpstr">
      <vt:lpstr>Tema do Office</vt:lpstr>
      <vt:lpstr>Equação</vt:lpstr>
      <vt:lpstr>EDIFÍCIOS EM PAREDES DE CONCRETO</vt:lpstr>
      <vt:lpstr>TEMAS A  SEREM ABORDADOS</vt:lpstr>
      <vt:lpstr>Base normativa brasileira de apoio </vt:lpstr>
      <vt:lpstr>Regiões tipo A</vt:lpstr>
      <vt:lpstr>Regiões tipo A</vt:lpstr>
      <vt:lpstr>Regiões tipo B</vt:lpstr>
      <vt:lpstr>Ilustração de alguns exemplos das Regiões A e B</vt:lpstr>
      <vt:lpstr>Lista de algumas regiões tipo B</vt:lpstr>
      <vt:lpstr>Solicitação normal</vt:lpstr>
      <vt:lpstr> Expressões de dimensionamento – solicitações normais </vt:lpstr>
      <vt:lpstr>Expressão proposta</vt:lpstr>
      <vt:lpstr>Para generalizar é possível utilizar-se o método do pilar padrão acoplado a diagramas momento x curvatura</vt:lpstr>
      <vt:lpstr>Método do Pilar padrão simplificado (mais prático e menos econômico)</vt:lpstr>
      <vt:lpstr>Condições de contôrno</vt:lpstr>
      <vt:lpstr>Condições de contorno</vt:lpstr>
      <vt:lpstr>Condições de contorno</vt:lpstr>
      <vt:lpstr>Condições de contorno</vt:lpstr>
      <vt:lpstr>Sensibilidade da geometria</vt:lpstr>
      <vt:lpstr>Cortante</vt:lpstr>
      <vt:lpstr>Acréscimo de  cortante  por efeito torção</vt:lpstr>
      <vt:lpstr>Esforços nos encontros das paredes</vt:lpstr>
      <vt:lpstr>Critério de verificação ao cortante</vt:lpstr>
      <vt:lpstr>Critério expedito para dimensionamento das armaduras de costura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EDIFÍCIOS EM PAREDES DE CONCRETO</dc:title>
  <dc:creator>Graziano</dc:creator>
  <cp:lastModifiedBy>Graziano</cp:lastModifiedBy>
  <cp:revision>61</cp:revision>
  <dcterms:created xsi:type="dcterms:W3CDTF">2011-01-29T09:51:40Z</dcterms:created>
  <dcterms:modified xsi:type="dcterms:W3CDTF">2011-02-02T19:23:44Z</dcterms:modified>
</cp:coreProperties>
</file>